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3"/>
  </p:notesMasterIdLst>
  <p:handoutMasterIdLst>
    <p:handoutMasterId r:id="rId24"/>
  </p:handoutMasterIdLst>
  <p:sldIdLst>
    <p:sldId id="1487" r:id="rId5"/>
    <p:sldId id="1488" r:id="rId6"/>
    <p:sldId id="1550" r:id="rId7"/>
    <p:sldId id="1551" r:id="rId8"/>
    <p:sldId id="1552" r:id="rId9"/>
    <p:sldId id="1553" r:id="rId10"/>
    <p:sldId id="1554" r:id="rId11"/>
    <p:sldId id="1555" r:id="rId12"/>
    <p:sldId id="1557" r:id="rId13"/>
    <p:sldId id="1548" r:id="rId14"/>
    <p:sldId id="1561" r:id="rId15"/>
    <p:sldId id="1559" r:id="rId16"/>
    <p:sldId id="1560" r:id="rId17"/>
    <p:sldId id="1558" r:id="rId18"/>
    <p:sldId id="1562" r:id="rId19"/>
    <p:sldId id="1545" r:id="rId20"/>
    <p:sldId id="1522" r:id="rId21"/>
    <p:sldId id="1523" r:id="rId22"/>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0"/>
            <p14:sldId id="1551"/>
            <p14:sldId id="1552"/>
            <p14:sldId id="1553"/>
            <p14:sldId id="1554"/>
            <p14:sldId id="1555"/>
            <p14:sldId id="1557"/>
            <p14:sldId id="1548"/>
            <p14:sldId id="1561"/>
            <p14:sldId id="1559"/>
            <p14:sldId id="1560"/>
            <p14:sldId id="1558"/>
          </p14:sldIdLst>
        </p14:section>
        <p14:section name="Closing" id="{D4E3B1CF-DD2E-4D6E-961F-E6ECD190E64E}">
          <p14:sldIdLst>
            <p14:sldId id="1562"/>
            <p14:sldId id="1545"/>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876" y="10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tiff>
</file>

<file path=ppt/media/image17.png>
</file>

<file path=ppt/media/image18.tiff>
</file>

<file path=ppt/media/image19.png>
</file>

<file path=ppt/media/image20.png>
</file>

<file path=ppt/media/image21.png>
</file>

<file path=ppt/media/image22.png>
</file>

<file path=ppt/media/image23.png>
</file>

<file path=ppt/media/image24.png>
</file>

<file path=ppt/media/image25.tiff>
</file>

<file path=ppt/media/image26.tiff>
</file>

<file path=ppt/media/image27.png>
</file>

<file path=ppt/media/image29.png>
</file>

<file path=ppt/media/image3.png>
</file>

<file path=ppt/media/image30.png>
</file>

<file path=ppt/media/image31.tiff>
</file>

<file path=ppt/media/image32.tiff>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latin typeface="Segoe UI"/>
              </a:rPr>
              <a:t>Built into the SharePoint mobile apps</a:t>
            </a:r>
          </a:p>
          <a:p>
            <a:endParaRPr lang="en-US"/>
          </a:p>
        </p:txBody>
      </p:sp>
      <p:sp>
        <p:nvSpPr>
          <p:cNvPr id="4" name="Slide Number Placeholder 3"/>
          <p:cNvSpPr>
            <a:spLocks noGrp="1"/>
          </p:cNvSpPr>
          <p:nvPr>
            <p:ph type="sldNum" sz="quarter" idx="10"/>
          </p:nvPr>
        </p:nvSpPr>
        <p:spPr/>
        <p:txBody>
          <a:bodyPr/>
          <a:lstStyle/>
          <a:p>
            <a:pPr defTabSz="914400">
              <a:defRPr/>
            </a:pPr>
            <a:fld id="{F29B58DE-4BA1-4364-B922-4D0E9172083D}" type="slidenum">
              <a:rPr lang="en-US" sz="1800" kern="0" smtClean="0">
                <a:solidFill>
                  <a:sysClr val="windowText" lastClr="000000"/>
                </a:solidFill>
              </a:rPr>
              <a:pPr defTabSz="914400">
                <a:defRPr/>
              </a:pPr>
              <a:t>9</a:t>
            </a:fld>
            <a:endParaRPr lang="en-US" sz="1800" kern="0">
              <a:solidFill>
                <a:sysClr val="windowText" lastClr="000000"/>
              </a:solidFill>
            </a:endParaRPr>
          </a:p>
        </p:txBody>
      </p:sp>
    </p:spTree>
    <p:extLst>
      <p:ext uri="{BB962C8B-B14F-4D97-AF65-F5344CB8AC3E}">
        <p14:creationId xmlns:p14="http://schemas.microsoft.com/office/powerpoint/2010/main" val="328769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17849641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9505996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084223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492233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956708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5/18/2017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17</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5/18/2017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18</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hyperlink" Target="http://requirejs.org/"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umdjs/umd"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com/ded/qwery" TargetMode="External"/><Relationship Id="rId13" Type="http://schemas.openxmlformats.org/officeDocument/2006/relationships/hyperlink" Target="https://github.com/umdjs/umd/blob/master/templates/jqueryPlugin.js" TargetMode="External"/><Relationship Id="rId3" Type="http://schemas.openxmlformats.org/officeDocument/2006/relationships/hyperlink" Target="http://jquery.com/" TargetMode="External"/><Relationship Id="rId7" Type="http://schemas.openxmlformats.org/officeDocument/2006/relationships/hyperlink" Target="https://github.com/ded/bonzo" TargetMode="External"/><Relationship Id="rId12" Type="http://schemas.openxmlformats.org/officeDocument/2006/relationships/hyperlink" Target="https://addons.mozilla.org/en-US/developers/docs/sdk/1.1/"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hyperlink" Target="http://enderjs.com/" TargetMode="External"/><Relationship Id="rId11" Type="http://schemas.openxmlformats.org/officeDocument/2006/relationships/hyperlink" Target="http://getfirebug.com/" TargetMode="External"/><Relationship Id="rId5" Type="http://schemas.openxmlformats.org/officeDocument/2006/relationships/hyperlink" Target="http://uxebu.github.com/embedjs/" TargetMode="External"/><Relationship Id="rId15" Type="http://schemas.openxmlformats.org/officeDocument/2006/relationships/hyperlink" Target="https://github.com/umdjs/umd/blob/master/templates/commonjsAdapter.js" TargetMode="External"/><Relationship Id="rId10" Type="http://schemas.openxmlformats.org/officeDocument/2006/relationships/hyperlink" Target="https://github.com/ded/domready" TargetMode="External"/><Relationship Id="rId4" Type="http://schemas.openxmlformats.org/officeDocument/2006/relationships/hyperlink" Target="http://dojotoolkit.org/" TargetMode="External"/><Relationship Id="rId9" Type="http://schemas.openxmlformats.org/officeDocument/2006/relationships/hyperlink" Target="https://github.com/fat/bean" TargetMode="External"/><Relationship Id="rId14" Type="http://schemas.openxmlformats.org/officeDocument/2006/relationships/hyperlink" Target="https://github.com/umdjs/umd/blob/master/templates/nodeAdapter.js"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6.tiff"/><Relationship Id="rId3" Type="http://schemas.openxmlformats.org/officeDocument/2006/relationships/image" Target="../media/image16.tiff"/><Relationship Id="rId7" Type="http://schemas.openxmlformats.org/officeDocument/2006/relationships/image" Target="../media/image20.png"/><Relationship Id="rId12" Type="http://schemas.openxmlformats.org/officeDocument/2006/relationships/image" Target="../media/image25.tiff"/><Relationship Id="rId2" Type="http://schemas.openxmlformats.org/officeDocument/2006/relationships/image" Target="../media/image15.png"/><Relationship Id="rId1" Type="http://schemas.openxmlformats.org/officeDocument/2006/relationships/slideLayout" Target="../slideLayouts/slideLayout18.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tiff"/><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 Id="rId14" Type="http://schemas.openxmlformats.org/officeDocument/2006/relationships/image" Target="../media/image27.png"/></Relationships>
</file>

<file path=ppt/slides/_rels/slide4.xml.rels><?xml version="1.0" encoding="UTF-8" standalone="yes"?>
<Relationships xmlns="http://schemas.openxmlformats.org/package/2006/relationships"><Relationship Id="rId8" Type="http://schemas.openxmlformats.org/officeDocument/2006/relationships/image" Target="../media/image25.tiff"/><Relationship Id="rId3" Type="http://schemas.openxmlformats.org/officeDocument/2006/relationships/image" Target="../media/image29.png"/><Relationship Id="rId7" Type="http://schemas.openxmlformats.org/officeDocument/2006/relationships/image" Target="../media/image27.png"/><Relationship Id="rId2" Type="http://schemas.openxmlformats.org/officeDocument/2006/relationships/image" Target="../media/image28.emf"/><Relationship Id="rId1" Type="http://schemas.openxmlformats.org/officeDocument/2006/relationships/slideLayout" Target="../slideLayouts/slideLayout18.xml"/><Relationship Id="rId6" Type="http://schemas.openxmlformats.org/officeDocument/2006/relationships/image" Target="../media/image32.tiff"/><Relationship Id="rId5" Type="http://schemas.openxmlformats.org/officeDocument/2006/relationships/image" Target="../media/image31.tiff"/><Relationship Id="rId10" Type="http://schemas.openxmlformats.org/officeDocument/2006/relationships/image" Target="../media/image26.tiff"/><Relationship Id="rId4" Type="http://schemas.openxmlformats.org/officeDocument/2006/relationships/image" Target="../media/image30.png"/><Relationship Id="rId9" Type="http://schemas.openxmlformats.org/officeDocument/2006/relationships/image" Target="../media/image24.png"/></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35.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a:t>Getting started with SharePoint Framework</a:t>
            </a:r>
          </a:p>
        </p:txBody>
      </p:sp>
      <p:sp>
        <p:nvSpPr>
          <p:cNvPr id="6" name="Text Placeholder 5"/>
          <p:cNvSpPr>
            <a:spLocks noGrp="1"/>
          </p:cNvSpPr>
          <p:nvPr>
            <p:ph type="body" sz="quarter" idx="14"/>
          </p:nvPr>
        </p:nvSpPr>
        <p:spPr/>
        <p:txBody>
          <a:bodyPr/>
          <a:lstStyle/>
          <a:p>
            <a:pPr lvl="0"/>
            <a:r>
              <a:rPr lang="en-US"/>
              <a:t>SharePoint Framework Tools and Libraries</a:t>
            </a:r>
            <a:endParaRPr lang="fi-FI"/>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a:lstStyle/>
          <a:p>
            <a:r>
              <a:rPr lang="en-US"/>
              <a:t>Tooling in practice – Yeoman, Gulp, </a:t>
            </a:r>
            <a:r>
              <a:rPr lang="en-US" err="1"/>
              <a:t>Webpack</a:t>
            </a:r>
            <a:r>
              <a:rPr lang="en-US"/>
              <a:t>, </a:t>
            </a:r>
            <a:r>
              <a:rPr lang="en-US" err="1"/>
              <a:t>TypeScript</a:t>
            </a:r>
            <a:r>
              <a:rPr lang="en-US"/>
              <a:t>, Office UI fabric etc.</a:t>
            </a:r>
            <a:endParaRPr lang="fi-FI"/>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3804118"/>
          </a:xfrm>
        </p:spPr>
        <p:txBody>
          <a:bodyPr/>
          <a:lstStyle/>
          <a:p>
            <a:r>
              <a:rPr lang="fi-FI" sz="2800" dirty="0"/>
              <a:t>Typically used in browser based apps</a:t>
            </a:r>
          </a:p>
          <a:p>
            <a:r>
              <a:rPr lang="fi-FI" sz="2800" dirty="0"/>
              <a:t>JavaScript specification to load code modules and dependencies asynchronously</a:t>
            </a:r>
          </a:p>
          <a:p>
            <a:r>
              <a:rPr lang="fi-FI" sz="2800" dirty="0"/>
              <a:t>Increases performance by loading smaller JavaScript files, as needed</a:t>
            </a:r>
          </a:p>
          <a:p>
            <a:r>
              <a:rPr lang="fi-FI" sz="2800" dirty="0"/>
              <a:t>Dependencies must load before module execution, this can reduce errors</a:t>
            </a:r>
          </a:p>
          <a:p>
            <a:r>
              <a:rPr lang="fi-FI" sz="2800" dirty="0"/>
              <a:t>Allows developers to create smaller JavaScript files</a:t>
            </a:r>
          </a:p>
          <a:p>
            <a:r>
              <a:rPr lang="fi-FI" sz="2800" dirty="0"/>
              <a:t>May be concatenated and minified</a:t>
            </a:r>
          </a:p>
          <a:p>
            <a:r>
              <a:rPr lang="fi-FI" sz="2800" dirty="0"/>
              <a:t>RequireJS - </a:t>
            </a:r>
            <a:r>
              <a:rPr lang="fi-FI" sz="2800" dirty="0">
                <a:hlinkClick r:id="rId3"/>
              </a:rPr>
              <a:t>http://requirejs.org/</a:t>
            </a:r>
            <a:r>
              <a:rPr lang="fi-FI" sz="2800" dirty="0"/>
              <a:t> </a:t>
            </a:r>
          </a:p>
        </p:txBody>
      </p:sp>
      <p:sp>
        <p:nvSpPr>
          <p:cNvPr id="4" name="Title 3"/>
          <p:cNvSpPr>
            <a:spLocks noGrp="1"/>
          </p:cNvSpPr>
          <p:nvPr>
            <p:ph type="title"/>
          </p:nvPr>
        </p:nvSpPr>
        <p:spPr/>
        <p:txBody>
          <a:bodyPr/>
          <a:lstStyle/>
          <a:p>
            <a:r>
              <a:rPr lang="fi-FI"/>
              <a:t>Asyncronous Module Definition (AMD) Scripts</a:t>
            </a:r>
          </a:p>
        </p:txBody>
      </p:sp>
      <p:sp>
        <p:nvSpPr>
          <p:cNvPr id="2" name="Arrow: Right 1"/>
          <p:cNvSpPr/>
          <p:nvPr/>
        </p:nvSpPr>
        <p:spPr bwMode="auto">
          <a:xfrm>
            <a:off x="1897757" y="5384072"/>
            <a:ext cx="8568952" cy="64807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3" name="Rectangle: Rounded Corners 2"/>
          <p:cNvSpPr/>
          <p:nvPr/>
        </p:nvSpPr>
        <p:spPr bwMode="auto">
          <a:xfrm>
            <a:off x="2201303" y="5073857"/>
            <a:ext cx="1327173" cy="774086"/>
          </a:xfrm>
          <a:prstGeom prst="round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1</a:t>
            </a:r>
          </a:p>
        </p:txBody>
      </p:sp>
      <p:sp>
        <p:nvSpPr>
          <p:cNvPr id="6" name="Rectangle: Rounded Corners 5"/>
          <p:cNvSpPr/>
          <p:nvPr/>
        </p:nvSpPr>
        <p:spPr bwMode="auto">
          <a:xfrm>
            <a:off x="4001707" y="5073857"/>
            <a:ext cx="1327173" cy="774086"/>
          </a:xfrm>
          <a:prstGeom prst="round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3</a:t>
            </a:r>
          </a:p>
        </p:txBody>
      </p:sp>
      <p:sp>
        <p:nvSpPr>
          <p:cNvPr id="7" name="Rectangle: Rounded Corners 6"/>
          <p:cNvSpPr/>
          <p:nvPr/>
        </p:nvSpPr>
        <p:spPr bwMode="auto">
          <a:xfrm>
            <a:off x="5714181" y="5675504"/>
            <a:ext cx="1327173" cy="774086"/>
          </a:xfrm>
          <a:prstGeom prst="roundRect">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4</a:t>
            </a:r>
          </a:p>
        </p:txBody>
      </p:sp>
      <p:sp>
        <p:nvSpPr>
          <p:cNvPr id="8" name="Rectangle: Rounded Corners 7"/>
          <p:cNvSpPr/>
          <p:nvPr/>
        </p:nvSpPr>
        <p:spPr bwMode="auto">
          <a:xfrm>
            <a:off x="2752524" y="5675504"/>
            <a:ext cx="1327173" cy="774086"/>
          </a:xfrm>
          <a:prstGeom prst="round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2</a:t>
            </a:r>
          </a:p>
        </p:txBody>
      </p:sp>
      <p:sp>
        <p:nvSpPr>
          <p:cNvPr id="9" name="Rectangle: Rounded Corners 8"/>
          <p:cNvSpPr/>
          <p:nvPr/>
        </p:nvSpPr>
        <p:spPr bwMode="auto">
          <a:xfrm>
            <a:off x="8037094" y="5675504"/>
            <a:ext cx="1327173" cy="774086"/>
          </a:xfrm>
          <a:prstGeom prst="round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6</a:t>
            </a:r>
          </a:p>
        </p:txBody>
      </p:sp>
      <p:sp>
        <p:nvSpPr>
          <p:cNvPr id="10" name="Rectangle: Rounded Corners 9"/>
          <p:cNvSpPr/>
          <p:nvPr/>
        </p:nvSpPr>
        <p:spPr bwMode="auto">
          <a:xfrm>
            <a:off x="6875638" y="5073857"/>
            <a:ext cx="1327173" cy="774086"/>
          </a:xfrm>
          <a:prstGeom prst="round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gradFill>
                  <a:gsLst>
                    <a:gs pos="0">
                      <a:srgbClr val="FFFFFF"/>
                    </a:gs>
                    <a:gs pos="100000">
                      <a:srgbClr val="FFFFFF"/>
                    </a:gs>
                  </a:gsLst>
                  <a:lin ang="5400000" scaled="0"/>
                </a:gradFill>
              </a:rPr>
              <a:t>Module 5</a:t>
            </a:r>
          </a:p>
        </p:txBody>
      </p:sp>
    </p:spTree>
    <p:extLst>
      <p:ext uri="{BB962C8B-B14F-4D97-AF65-F5344CB8AC3E}">
        <p14:creationId xmlns:p14="http://schemas.microsoft.com/office/powerpoint/2010/main" val="215191413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4678204"/>
          </a:xfrm>
        </p:spPr>
        <p:txBody>
          <a:bodyPr/>
          <a:lstStyle/>
          <a:p>
            <a:r>
              <a:rPr lang="fi-FI" dirty="0"/>
              <a:t>Used to create modules that are capable of working and being loaded from anywhere</a:t>
            </a:r>
          </a:p>
          <a:p>
            <a:r>
              <a:rPr lang="fi-FI" dirty="0"/>
              <a:t>Client (web page)</a:t>
            </a:r>
          </a:p>
          <a:p>
            <a:pPr lvl="1"/>
            <a:r>
              <a:rPr lang="fi-FI" dirty="0"/>
              <a:t>&lt;SCRIPT&gt; tags used to import modules</a:t>
            </a:r>
          </a:p>
          <a:p>
            <a:r>
              <a:rPr lang="fi-FI" dirty="0"/>
              <a:t>Server (node.js)</a:t>
            </a:r>
          </a:p>
          <a:p>
            <a:pPr lvl="1"/>
            <a:r>
              <a:rPr lang="fi-FI" dirty="0"/>
              <a:t>CommonJS (AMD loader) used to import modules</a:t>
            </a:r>
          </a:p>
          <a:p>
            <a:r>
              <a:rPr lang="fi-FI" dirty="0"/>
              <a:t>Other</a:t>
            </a:r>
          </a:p>
          <a:p>
            <a:r>
              <a:rPr lang="fi-FI" dirty="0">
                <a:hlinkClick r:id="rId3"/>
              </a:rPr>
              <a:t>https://github.com/umdjs/umd</a:t>
            </a:r>
            <a:r>
              <a:rPr lang="fi-FI" dirty="0"/>
              <a:t> </a:t>
            </a:r>
          </a:p>
        </p:txBody>
      </p:sp>
      <p:sp>
        <p:nvSpPr>
          <p:cNvPr id="4" name="Title 3"/>
          <p:cNvSpPr>
            <a:spLocks noGrp="1"/>
          </p:cNvSpPr>
          <p:nvPr>
            <p:ph type="title"/>
          </p:nvPr>
        </p:nvSpPr>
        <p:spPr/>
        <p:txBody>
          <a:bodyPr/>
          <a:lstStyle/>
          <a:p>
            <a:r>
              <a:rPr lang="fi-FI"/>
              <a:t>Universal Module Definition (UMD)</a:t>
            </a:r>
            <a:r>
              <a:rPr lang="en-US"/>
              <a:t> Scripts</a:t>
            </a:r>
            <a:endParaRPr lang="fi-FI"/>
          </a:p>
        </p:txBody>
      </p:sp>
    </p:spTree>
    <p:extLst>
      <p:ext uri="{BB962C8B-B14F-4D97-AF65-F5344CB8AC3E}">
        <p14:creationId xmlns:p14="http://schemas.microsoft.com/office/powerpoint/2010/main" val="13740205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5355312"/>
          </a:xfrm>
        </p:spPr>
        <p:txBody>
          <a:bodyPr/>
          <a:lstStyle/>
          <a:p>
            <a:r>
              <a:rPr lang="fi-FI"/>
              <a:t>AMD</a:t>
            </a:r>
          </a:p>
          <a:p>
            <a:pPr lvl="1"/>
            <a:r>
              <a:rPr lang="en-US" i="1" u="sng">
                <a:hlinkClick r:id="rId3"/>
              </a:rPr>
              <a:t>jQuery</a:t>
            </a:r>
            <a:r>
              <a:rPr lang="en-US" i="1"/>
              <a:t> 1.7</a:t>
            </a:r>
          </a:p>
          <a:p>
            <a:pPr lvl="1"/>
            <a:r>
              <a:rPr lang="en-US" i="1">
                <a:hlinkClick r:id="rId4"/>
              </a:rPr>
              <a:t>Dojo</a:t>
            </a:r>
            <a:r>
              <a:rPr lang="en-US" i="1"/>
              <a:t> 1.7</a:t>
            </a:r>
          </a:p>
          <a:p>
            <a:pPr lvl="1"/>
            <a:r>
              <a:rPr lang="en-US" i="1" err="1">
                <a:hlinkClick r:id="rId5"/>
              </a:rPr>
              <a:t>EmbedJS</a:t>
            </a:r>
            <a:endParaRPr lang="en-US" i="1"/>
          </a:p>
          <a:p>
            <a:pPr lvl="1"/>
            <a:r>
              <a:rPr lang="en-US" i="1">
                <a:hlinkClick r:id="rId6"/>
              </a:rPr>
              <a:t>Ender</a:t>
            </a:r>
            <a:r>
              <a:rPr lang="en-US" i="1"/>
              <a:t>-associated modules like </a:t>
            </a:r>
            <a:r>
              <a:rPr lang="en-US" i="1" err="1">
                <a:hlinkClick r:id="rId7"/>
              </a:rPr>
              <a:t>bonzo</a:t>
            </a:r>
            <a:r>
              <a:rPr lang="en-US" i="1"/>
              <a:t>, </a:t>
            </a:r>
            <a:r>
              <a:rPr lang="en-US" i="1" err="1">
                <a:hlinkClick r:id="rId8"/>
              </a:rPr>
              <a:t>qwery</a:t>
            </a:r>
            <a:r>
              <a:rPr lang="en-US" i="1"/>
              <a:t>, </a:t>
            </a:r>
            <a:r>
              <a:rPr lang="en-US" i="1">
                <a:hlinkClick r:id="rId9"/>
              </a:rPr>
              <a:t>bean</a:t>
            </a:r>
            <a:r>
              <a:rPr lang="en-US" i="1"/>
              <a:t> and </a:t>
            </a:r>
            <a:r>
              <a:rPr lang="en-US" i="1" err="1">
                <a:hlinkClick r:id="rId10"/>
              </a:rPr>
              <a:t>domready</a:t>
            </a:r>
            <a:endParaRPr lang="en-US" i="1"/>
          </a:p>
          <a:p>
            <a:pPr lvl="1"/>
            <a:r>
              <a:rPr lang="en-US" i="1"/>
              <a:t>Used by </a:t>
            </a:r>
            <a:r>
              <a:rPr lang="en-US" i="1">
                <a:hlinkClick r:id="rId11"/>
              </a:rPr>
              <a:t>Firebug</a:t>
            </a:r>
            <a:r>
              <a:rPr lang="en-US" i="1"/>
              <a:t> 1.8+</a:t>
            </a:r>
          </a:p>
          <a:p>
            <a:pPr lvl="1"/>
            <a:r>
              <a:rPr lang="en-US" i="1"/>
              <a:t>The simplified </a:t>
            </a:r>
            <a:r>
              <a:rPr lang="en-US" i="1" err="1"/>
              <a:t>CommonJS</a:t>
            </a:r>
            <a:r>
              <a:rPr lang="en-US" i="1"/>
              <a:t> wrapper can be used in </a:t>
            </a:r>
            <a:r>
              <a:rPr lang="en-US" i="1">
                <a:hlinkClick r:id="rId12"/>
              </a:rPr>
              <a:t>Jetpack/Add-on SDK</a:t>
            </a:r>
            <a:r>
              <a:rPr lang="en-US" i="1"/>
              <a:t> for Firefox</a:t>
            </a:r>
          </a:p>
          <a:p>
            <a:r>
              <a:rPr lang="fi-FI"/>
              <a:t>UMD</a:t>
            </a:r>
          </a:p>
          <a:p>
            <a:pPr lvl="1"/>
            <a:r>
              <a:rPr lang="en-US">
                <a:hlinkClick r:id="rId13"/>
              </a:rPr>
              <a:t>jqueryPlugin.js</a:t>
            </a:r>
            <a:r>
              <a:rPr lang="en-US"/>
              <a:t> - Defines a jQuery plugin that works with AMD and browser </a:t>
            </a:r>
            <a:r>
              <a:rPr lang="en-US" err="1"/>
              <a:t>globals</a:t>
            </a:r>
            <a:r>
              <a:rPr lang="en-US"/>
              <a:t>.</a:t>
            </a:r>
          </a:p>
          <a:p>
            <a:pPr lvl="1"/>
            <a:r>
              <a:rPr lang="en-US">
                <a:hlinkClick r:id="rId14"/>
              </a:rPr>
              <a:t>nodeAdapter.js</a:t>
            </a:r>
            <a:r>
              <a:rPr lang="en-US"/>
              <a:t> - Best for when using AMD style but want it to work in Node without a helper library that sets up AMD.</a:t>
            </a:r>
          </a:p>
          <a:p>
            <a:pPr lvl="1"/>
            <a:r>
              <a:rPr lang="en-US">
                <a:hlinkClick r:id="rId15"/>
              </a:rPr>
              <a:t>commonjsAdapter.js</a:t>
            </a:r>
            <a:r>
              <a:rPr lang="en-US"/>
              <a:t> - Similar to nodeAdapter.js, but compatible with more </a:t>
            </a:r>
            <a:r>
              <a:rPr lang="en-US" err="1"/>
              <a:t>CommonJS</a:t>
            </a:r>
            <a:r>
              <a:rPr lang="en-US"/>
              <a:t> runtimes, and if you want to define a circular dependency.</a:t>
            </a:r>
          </a:p>
          <a:p>
            <a:pPr lvl="1"/>
            <a:endParaRPr lang="en-US"/>
          </a:p>
        </p:txBody>
      </p:sp>
      <p:sp>
        <p:nvSpPr>
          <p:cNvPr id="4" name="Title 3"/>
          <p:cNvSpPr>
            <a:spLocks noGrp="1"/>
          </p:cNvSpPr>
          <p:nvPr>
            <p:ph type="title"/>
          </p:nvPr>
        </p:nvSpPr>
        <p:spPr/>
        <p:txBody>
          <a:bodyPr/>
          <a:lstStyle/>
          <a:p>
            <a:r>
              <a:rPr lang="en-US"/>
              <a:t>AMD &amp; UMD Examples</a:t>
            </a:r>
            <a:endParaRPr lang="fi-FI"/>
          </a:p>
        </p:txBody>
      </p:sp>
    </p:spTree>
    <p:extLst>
      <p:ext uri="{BB962C8B-B14F-4D97-AF65-F5344CB8AC3E}">
        <p14:creationId xmlns:p14="http://schemas.microsoft.com/office/powerpoint/2010/main" val="200754014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3785652"/>
          </a:xfrm>
        </p:spPr>
        <p:txBody>
          <a:bodyPr/>
          <a:lstStyle/>
          <a:p>
            <a:r>
              <a:rPr lang="fi-FI"/>
              <a:t>AMD/UMD</a:t>
            </a:r>
            <a:endParaRPr lang="fi-FI" dirty="0"/>
          </a:p>
          <a:p>
            <a:pPr lvl="1"/>
            <a:r>
              <a:rPr lang="en-US" dirty="0"/>
              <a:t>Specify the URL where the script should be downloaded from</a:t>
            </a:r>
          </a:p>
          <a:p>
            <a:pPr lvl="1"/>
            <a:r>
              <a:rPr lang="en-US" dirty="0"/>
              <a:t>Dependencies to other scripts are handled already inside the script's module construct</a:t>
            </a:r>
          </a:p>
          <a:p>
            <a:pPr lvl="1"/>
            <a:endParaRPr lang="en-US" dirty="0"/>
          </a:p>
          <a:p>
            <a:pPr lvl="1"/>
            <a:endParaRPr lang="fi-FI" dirty="0"/>
          </a:p>
          <a:p>
            <a:r>
              <a:rPr lang="fi-FI" dirty="0"/>
              <a:t>Non-AMD</a:t>
            </a:r>
          </a:p>
          <a:p>
            <a:pPr lvl="1"/>
            <a:r>
              <a:rPr lang="en-US" dirty="0"/>
              <a:t>Specify the URL where the script should be downloaded from</a:t>
            </a:r>
          </a:p>
          <a:p>
            <a:pPr lvl="1"/>
            <a:r>
              <a:rPr lang="en-US" dirty="0"/>
              <a:t>Specify the name of the variable with which the script will be registered in the global scope</a:t>
            </a:r>
          </a:p>
          <a:p>
            <a:pPr lvl="1"/>
            <a:r>
              <a:rPr lang="en-US" dirty="0"/>
              <a:t>If the non-AMD script depends on other scripts, they should be listed as dependencies </a:t>
            </a:r>
            <a:endParaRPr lang="fi-FI" dirty="0"/>
          </a:p>
        </p:txBody>
      </p:sp>
      <p:sp>
        <p:nvSpPr>
          <p:cNvPr id="4" name="Title 3"/>
          <p:cNvSpPr>
            <a:spLocks noGrp="1"/>
          </p:cNvSpPr>
          <p:nvPr>
            <p:ph type="title"/>
          </p:nvPr>
        </p:nvSpPr>
        <p:spPr/>
        <p:txBody>
          <a:bodyPr/>
          <a:lstStyle/>
          <a:p>
            <a:r>
              <a:rPr lang="en-US" dirty="0"/>
              <a:t>AMD/UMD &amp; Non-AMD Usage In </a:t>
            </a:r>
            <a:r>
              <a:rPr lang="en-US" dirty="0" err="1"/>
              <a:t>SPFx</a:t>
            </a:r>
            <a:endParaRPr lang="fi-FI" dirty="0"/>
          </a:p>
        </p:txBody>
      </p:sp>
      <p:sp>
        <p:nvSpPr>
          <p:cNvPr id="3" name="Rectangle 1"/>
          <p:cNvSpPr>
            <a:spLocks noChangeArrowheads="1"/>
          </p:cNvSpPr>
          <p:nvPr/>
        </p:nvSpPr>
        <p:spPr bwMode="auto">
          <a:xfrm>
            <a:off x="745629" y="2797899"/>
            <a:ext cx="5764527"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rgbClr val="008800"/>
                </a:solidFill>
                <a:effectLst/>
                <a:latin typeface="Segoe UI Regular WestEuropean"/>
              </a:rPr>
              <a:t>"</a:t>
            </a:r>
            <a:r>
              <a:rPr kumimoji="0" lang="en-US" altLang="en-US" sz="2000" b="0" i="0" u="none" strike="noStrike" cap="none" normalizeH="0" baseline="0" err="1">
                <a:ln>
                  <a:noFill/>
                </a:ln>
                <a:solidFill>
                  <a:srgbClr val="008800"/>
                </a:solidFill>
                <a:effectLst/>
                <a:latin typeface="Segoe UI Regular WestEuropean"/>
              </a:rPr>
              <a:t>jquery</a:t>
            </a:r>
            <a:r>
              <a:rPr kumimoji="0" lang="en-US" altLang="en-US" sz="2000" b="0" i="0" u="none" strike="noStrike" cap="none" normalizeH="0" baseline="0">
                <a:ln>
                  <a:noFill/>
                </a:ln>
                <a:solidFill>
                  <a:srgbClr val="008800"/>
                </a:solidFill>
                <a:effectLst/>
                <a:latin typeface="Segoe UI Regular WestEuropean"/>
              </a:rPr>
              <a:t>"</a:t>
            </a:r>
            <a:r>
              <a:rPr kumimoji="0" lang="en-US" altLang="en-US" sz="2000" b="0" i="0" u="none" strike="noStrike" cap="none" normalizeH="0" baseline="0">
                <a:ln>
                  <a:noFill/>
                </a:ln>
                <a:solidFill>
                  <a:srgbClr val="666600"/>
                </a:solidFill>
                <a:effectLst/>
                <a:latin typeface="Segoe UI Regular WestEuropean"/>
              </a:rPr>
              <a:t>:</a:t>
            </a:r>
            <a:r>
              <a:rPr kumimoji="0" lang="en-US" altLang="en-US" sz="2000" b="0" i="0" u="none" strike="noStrike" cap="none" normalizeH="0" baseline="0">
                <a:ln>
                  <a:noFill/>
                </a:ln>
                <a:solidFill>
                  <a:srgbClr val="000000"/>
                </a:solidFill>
                <a:effectLst/>
                <a:latin typeface="Segoe UI Regular WestEuropean"/>
              </a:rPr>
              <a:t> </a:t>
            </a:r>
            <a:r>
              <a:rPr kumimoji="0" lang="en-US" altLang="en-US" sz="2000" b="0" i="0" u="none" strike="noStrike" cap="none" normalizeH="0" baseline="0">
                <a:ln>
                  <a:noFill/>
                </a:ln>
                <a:solidFill>
                  <a:srgbClr val="008800"/>
                </a:solidFill>
                <a:effectLst/>
                <a:latin typeface="Segoe UI Regular WestEuropean"/>
              </a:rPr>
              <a:t>"https://code.jquery.com/jquery-2.2.4.js"</a:t>
            </a:r>
            <a:r>
              <a:rPr kumimoji="0" lang="en-US" altLang="en-US" sz="1050" b="0" i="0" u="none" strike="noStrike" cap="none" normalizeH="0" baseline="0">
                <a:ln>
                  <a:noFill/>
                </a:ln>
                <a:solidFill>
                  <a:schemeClr val="tx1"/>
                </a:solidFill>
                <a:effectLst/>
              </a:rPr>
              <a:t> </a:t>
            </a:r>
            <a:endParaRPr kumimoji="0" lang="en-US" altLang="en-US" sz="4400" b="0" i="0" u="none" strike="noStrike" cap="none" normalizeH="0" baseline="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0" y="-109953"/>
            <a:ext cx="65"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400" b="0" i="0" u="none" strike="noStrike" cap="none" normalizeH="0" baseline="0">
              <a:ln>
                <a:noFill/>
              </a:ln>
              <a:solidFill>
                <a:schemeClr val="tx1"/>
              </a:solidFill>
              <a:effectLst/>
              <a:latin typeface="Arial" panose="020B0604020202020204" pitchFamily="34" charset="0"/>
            </a:endParaRPr>
          </a:p>
        </p:txBody>
      </p:sp>
      <p:sp>
        <p:nvSpPr>
          <p:cNvPr id="7" name="Rectangle 6"/>
          <p:cNvSpPr/>
          <p:nvPr/>
        </p:nvSpPr>
        <p:spPr>
          <a:xfrm>
            <a:off x="745629" y="5021585"/>
            <a:ext cx="11416209" cy="1323439"/>
          </a:xfrm>
          <a:prstGeom prst="rect">
            <a:avLst/>
          </a:prstGeom>
        </p:spPr>
        <p:txBody>
          <a:bodyPr wrap="square">
            <a:spAutoFit/>
          </a:bodyPr>
          <a:lstStyle/>
          <a:p>
            <a:pPr lvl="0" defTabSz="914400" eaLnBrk="0" fontAlgn="base" hangingPunct="0">
              <a:spcBef>
                <a:spcPct val="0"/>
              </a:spcBef>
              <a:spcAft>
                <a:spcPct val="0"/>
              </a:spcAft>
            </a:pPr>
            <a:r>
              <a:rPr lang="en-US" altLang="en-US" sz="2000" dirty="0">
                <a:solidFill>
                  <a:srgbClr val="008800"/>
                </a:solidFill>
                <a:latin typeface="Segoe UI Regular WestEuropean"/>
              </a:rPr>
              <a:t>"angular"</a:t>
            </a:r>
            <a:r>
              <a:rPr lang="en-US" altLang="en-US" sz="2000" dirty="0">
                <a:solidFill>
                  <a:srgbClr val="666600"/>
                </a:solidFill>
                <a:latin typeface="Segoe UI Regular WestEuropean"/>
              </a:rPr>
              <a:t>:</a:t>
            </a:r>
            <a:r>
              <a:rPr lang="en-US" altLang="en-US" sz="2000" dirty="0">
                <a:solidFill>
                  <a:srgbClr val="000000"/>
                </a:solidFill>
                <a:latin typeface="Segoe UI Regular WestEuropean"/>
              </a:rPr>
              <a:t> </a:t>
            </a:r>
            <a:r>
              <a:rPr lang="en-US" altLang="en-US" sz="2000" dirty="0">
                <a:solidFill>
                  <a:srgbClr val="666600"/>
                </a:solidFill>
                <a:latin typeface="Segoe UI Regular WestEuropean"/>
              </a:rPr>
              <a:t>{</a:t>
            </a:r>
            <a:r>
              <a:rPr lang="en-US" altLang="en-US" sz="2000" dirty="0">
                <a:solidFill>
                  <a:srgbClr val="000000"/>
                </a:solidFill>
                <a:latin typeface="Segoe UI Regular WestEuropean"/>
              </a:rPr>
              <a:t> </a:t>
            </a:r>
            <a:br>
              <a:rPr lang="en-US" altLang="en-US" sz="2000" dirty="0">
                <a:solidFill>
                  <a:srgbClr val="000000"/>
                </a:solidFill>
                <a:latin typeface="Segoe UI Regular WestEuropean"/>
              </a:rPr>
            </a:br>
            <a:r>
              <a:rPr lang="en-US" altLang="en-US" sz="2000" dirty="0">
                <a:solidFill>
                  <a:srgbClr val="000000"/>
                </a:solidFill>
                <a:latin typeface="Segoe UI Regular WestEuropean"/>
              </a:rPr>
              <a:t>   </a:t>
            </a:r>
            <a:r>
              <a:rPr lang="en-US" altLang="en-US" sz="2000" dirty="0">
                <a:solidFill>
                  <a:srgbClr val="008800"/>
                </a:solidFill>
                <a:latin typeface="Segoe UI Regular WestEuropean"/>
              </a:rPr>
              <a:t>"path"</a:t>
            </a:r>
            <a:r>
              <a:rPr lang="en-US" altLang="en-US" sz="2000" dirty="0">
                <a:solidFill>
                  <a:srgbClr val="666600"/>
                </a:solidFill>
                <a:latin typeface="Segoe UI Regular WestEuropean"/>
              </a:rPr>
              <a:t>:</a:t>
            </a:r>
            <a:r>
              <a:rPr lang="en-US" altLang="en-US" sz="2000" dirty="0">
                <a:solidFill>
                  <a:srgbClr val="000000"/>
                </a:solidFill>
                <a:latin typeface="Segoe UI Regular WestEuropean"/>
              </a:rPr>
              <a:t> </a:t>
            </a:r>
            <a:r>
              <a:rPr lang="en-US" altLang="en-US" sz="2000" dirty="0">
                <a:solidFill>
                  <a:srgbClr val="008800"/>
                </a:solidFill>
                <a:latin typeface="Segoe UI Regular WestEuropean"/>
              </a:rPr>
              <a:t>"https://cdnjs.cloudflare.com/ajax/libs/angular.js/1.5.8/angular.min.js"</a:t>
            </a:r>
            <a:r>
              <a:rPr lang="en-US" altLang="en-US" sz="2000" dirty="0">
                <a:solidFill>
                  <a:srgbClr val="666600"/>
                </a:solidFill>
                <a:latin typeface="Segoe UI Regular WestEuropean"/>
              </a:rPr>
              <a:t>,</a:t>
            </a:r>
          </a:p>
          <a:p>
            <a:pPr lvl="0" defTabSz="914400" eaLnBrk="0" fontAlgn="base" hangingPunct="0">
              <a:spcBef>
                <a:spcPct val="0"/>
              </a:spcBef>
              <a:spcAft>
                <a:spcPct val="0"/>
              </a:spcAft>
            </a:pPr>
            <a:r>
              <a:rPr lang="en-US" altLang="en-US" sz="2000">
                <a:solidFill>
                  <a:srgbClr val="000000"/>
                </a:solidFill>
                <a:latin typeface="Segoe UI Regular WestEuropean"/>
              </a:rPr>
              <a:t>   </a:t>
            </a:r>
            <a:r>
              <a:rPr lang="en-US" altLang="en-US" sz="2000">
                <a:solidFill>
                  <a:srgbClr val="008800"/>
                </a:solidFill>
                <a:latin typeface="Segoe UI Regular WestEuropean"/>
              </a:rPr>
              <a:t>"</a:t>
            </a:r>
            <a:r>
              <a:rPr lang="en-US" altLang="en-US" sz="2000" dirty="0" err="1">
                <a:solidFill>
                  <a:srgbClr val="008800"/>
                </a:solidFill>
                <a:latin typeface="Segoe UI Regular WestEuropean"/>
              </a:rPr>
              <a:t>globalName</a:t>
            </a:r>
            <a:r>
              <a:rPr lang="en-US" altLang="en-US" sz="2000" dirty="0">
                <a:solidFill>
                  <a:srgbClr val="008800"/>
                </a:solidFill>
                <a:latin typeface="Segoe UI Regular WestEuropean"/>
              </a:rPr>
              <a:t>"</a:t>
            </a:r>
            <a:r>
              <a:rPr lang="en-US" altLang="en-US" sz="2000" dirty="0">
                <a:solidFill>
                  <a:srgbClr val="666600"/>
                </a:solidFill>
                <a:latin typeface="Segoe UI Regular WestEuropean"/>
              </a:rPr>
              <a:t>:</a:t>
            </a:r>
            <a:r>
              <a:rPr lang="en-US" altLang="en-US" sz="2000" dirty="0">
                <a:solidFill>
                  <a:srgbClr val="000000"/>
                </a:solidFill>
                <a:latin typeface="Segoe UI Regular WestEuropean"/>
              </a:rPr>
              <a:t> </a:t>
            </a:r>
            <a:r>
              <a:rPr lang="en-US" altLang="en-US" sz="2000" dirty="0">
                <a:solidFill>
                  <a:srgbClr val="008800"/>
                </a:solidFill>
                <a:latin typeface="Segoe UI Regular WestEuropean"/>
              </a:rPr>
              <a:t>"angular"</a:t>
            </a:r>
            <a:r>
              <a:rPr lang="en-US" altLang="en-US" sz="2000" dirty="0">
                <a:solidFill>
                  <a:srgbClr val="000000"/>
                </a:solidFill>
                <a:latin typeface="Segoe UI Regular WestEuropean"/>
              </a:rPr>
              <a:t> </a:t>
            </a:r>
            <a:br>
              <a:rPr lang="en-US" altLang="en-US" sz="2000" dirty="0">
                <a:solidFill>
                  <a:srgbClr val="000000"/>
                </a:solidFill>
                <a:latin typeface="Segoe UI Regular WestEuropean"/>
              </a:rPr>
            </a:br>
            <a:r>
              <a:rPr lang="en-US" altLang="en-US" sz="2000" dirty="0">
                <a:solidFill>
                  <a:srgbClr val="666600"/>
                </a:solidFill>
                <a:latin typeface="Segoe UI Regular WestEuropean"/>
              </a:rPr>
              <a:t>}</a:t>
            </a:r>
            <a:r>
              <a:rPr lang="en-US" altLang="en-US" sz="2000" dirty="0"/>
              <a:t> </a:t>
            </a:r>
            <a:endParaRPr lang="en-US" altLang="en-US" sz="2000" dirty="0">
              <a:latin typeface="Arial" panose="020B0604020202020204" pitchFamily="34" charset="0"/>
            </a:endParaRPr>
          </a:p>
        </p:txBody>
      </p:sp>
    </p:spTree>
    <p:extLst>
      <p:ext uri="{BB962C8B-B14F-4D97-AF65-F5344CB8AC3E}">
        <p14:creationId xmlns:p14="http://schemas.microsoft.com/office/powerpoint/2010/main" val="74049015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Tools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Libraries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AMD &amp; UMD Scripts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5053613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Tools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Libraries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AMD &amp; UMD Scripts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8450485" y="1481038"/>
            <a:ext cx="3768294" cy="3849138"/>
            <a:chOff x="471790" y="2591449"/>
            <a:chExt cx="3768294" cy="3849138"/>
          </a:xfrm>
        </p:grpSpPr>
        <p:sp>
          <p:nvSpPr>
            <p:cNvPr id="4" name="Rectangle 3"/>
            <p:cNvSpPr/>
            <p:nvPr/>
          </p:nvSpPr>
          <p:spPr bwMode="auto">
            <a:xfrm>
              <a:off x="471790" y="2593239"/>
              <a:ext cx="3762803"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chemeClr val="tx1">
                    <a:lumMod val="40000"/>
                    <a:lumOff val="60000"/>
                  </a:schemeClr>
                </a:solidFill>
                <a:effectLst/>
                <a:uLnTx/>
                <a:uFillTx/>
              </a:endParaRPr>
            </a:p>
          </p:txBody>
        </p:sp>
        <p:sp>
          <p:nvSpPr>
            <p:cNvPr id="5" name="TextBox 4"/>
            <p:cNvSpPr txBox="1"/>
            <p:nvPr/>
          </p:nvSpPr>
          <p:spPr>
            <a:xfrm>
              <a:off x="852790" y="3277417"/>
              <a:ext cx="3387294" cy="192360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lang="en-US" sz="1600" kern="0">
                  <a:gradFill>
                    <a:gsLst>
                      <a:gs pos="2917">
                        <a:schemeClr val="tx1"/>
                      </a:gs>
                      <a:gs pos="30000">
                        <a:schemeClr val="tx1"/>
                      </a:gs>
                    </a:gsLst>
                    <a:lin ang="5400000" scaled="0"/>
                  </a:gradFill>
                </a:rPr>
                <a:t>Visual Studio Code</a:t>
              </a:r>
              <a:br>
                <a:rPr lang="en-US" sz="1600" kern="0">
                  <a:gradFill>
                    <a:gsLst>
                      <a:gs pos="2917">
                        <a:schemeClr val="tx1"/>
                      </a:gs>
                      <a:gs pos="30000">
                        <a:schemeClr val="tx1"/>
                      </a:gs>
                    </a:gsLst>
                    <a:lin ang="5400000" scaled="0"/>
                  </a:gradFill>
                </a:rPr>
              </a:br>
              <a:br>
                <a:rPr lang="en-US" sz="1600" kern="0">
                  <a:gradFill>
                    <a:gsLst>
                      <a:gs pos="2917">
                        <a:schemeClr val="tx1"/>
                      </a:gs>
                      <a:gs pos="30000">
                        <a:schemeClr val="tx1"/>
                      </a:gs>
                    </a:gsLst>
                    <a:lin ang="5400000" scaled="0"/>
                  </a:gradFill>
                </a:rPr>
              </a:br>
              <a:r>
                <a:rPr lang="en-US" sz="1600" kern="0">
                  <a:gradFill>
                    <a:gsLst>
                      <a:gs pos="2917">
                        <a:schemeClr val="tx1"/>
                      </a:gs>
                      <a:gs pos="30000">
                        <a:schemeClr val="tx1"/>
                      </a:gs>
                    </a:gsLst>
                    <a:lin ang="5400000" scaled="0"/>
                  </a:gradFill>
                </a:rPr>
                <a:t>Atom</a:t>
              </a:r>
              <a:br>
                <a:rPr lang="en-US" sz="1600" kern="0">
                  <a:gradFill>
                    <a:gsLst>
                      <a:gs pos="2917">
                        <a:schemeClr val="tx1"/>
                      </a:gs>
                      <a:gs pos="30000">
                        <a:schemeClr val="tx1"/>
                      </a:gs>
                    </a:gsLst>
                    <a:lin ang="5400000" scaled="0"/>
                  </a:gradFill>
                </a:rPr>
              </a:br>
              <a:br>
                <a:rPr lang="en-US" sz="1600" kern="0">
                  <a:gradFill>
                    <a:gsLst>
                      <a:gs pos="2917">
                        <a:schemeClr val="tx1"/>
                      </a:gs>
                      <a:gs pos="30000">
                        <a:schemeClr val="tx1"/>
                      </a:gs>
                    </a:gsLst>
                    <a:lin ang="5400000" scaled="0"/>
                  </a:gradFill>
                </a:rPr>
              </a:br>
              <a:r>
                <a:rPr lang="en-US" sz="1600" kern="0">
                  <a:gradFill>
                    <a:gsLst>
                      <a:gs pos="2917">
                        <a:schemeClr val="tx1"/>
                      </a:gs>
                      <a:gs pos="30000">
                        <a:schemeClr val="tx1"/>
                      </a:gs>
                    </a:gsLst>
                    <a:lin ang="5400000" scaled="0"/>
                  </a:gradFill>
                </a:rPr>
                <a:t>Sublime</a:t>
              </a:r>
              <a:br>
                <a:rPr lang="en-US" sz="1600" kern="0">
                  <a:gradFill>
                    <a:gsLst>
                      <a:gs pos="2917">
                        <a:schemeClr val="tx1"/>
                      </a:gs>
                      <a:gs pos="30000">
                        <a:schemeClr val="tx1"/>
                      </a:gs>
                    </a:gsLst>
                    <a:lin ang="5400000" scaled="0"/>
                  </a:gradFill>
                </a:rPr>
              </a:br>
              <a:endParaRPr lang="en-US" sz="1600" kern="0">
                <a:gradFill>
                  <a:gsLst>
                    <a:gs pos="2917">
                      <a:schemeClr val="tx1"/>
                    </a:gs>
                    <a:gs pos="30000">
                      <a:schemeClr val="tx1"/>
                    </a:gs>
                  </a:gsLst>
                  <a:lin ang="5400000" scaled="0"/>
                </a:gradFill>
              </a:endParaRPr>
            </a:p>
            <a:p>
              <a:pPr marL="0" marR="0" lvl="0" indent="0" defTabSz="914400" eaLnBrk="1" fontAlgn="auto" latinLnBrk="0" hangingPunct="1">
                <a:lnSpc>
                  <a:spcPct val="90000"/>
                </a:lnSpc>
                <a:spcBef>
                  <a:spcPts val="0"/>
                </a:spcBef>
                <a:spcAft>
                  <a:spcPts val="600"/>
                </a:spcAft>
                <a:buClrTx/>
                <a:buSzTx/>
                <a:buFontTx/>
                <a:buNone/>
                <a:tabLst/>
                <a:defRPr/>
              </a:pPr>
              <a:r>
                <a:rPr lang="en-US" sz="1600" b="1" kern="0">
                  <a:gradFill>
                    <a:gsLst>
                      <a:gs pos="2917">
                        <a:schemeClr val="tx1"/>
                      </a:gs>
                      <a:gs pos="30000">
                        <a:schemeClr val="tx1"/>
                      </a:gs>
                    </a:gsLst>
                    <a:lin ang="5400000" scaled="0"/>
                  </a:gradFill>
                </a:rPr>
                <a:t>and more </a:t>
              </a:r>
              <a:r>
                <a:rPr lang="is-IS" sz="1600" b="1" kern="0">
                  <a:gradFill>
                    <a:gsLst>
                      <a:gs pos="2917">
                        <a:schemeClr val="tx1"/>
                      </a:gs>
                      <a:gs pos="30000">
                        <a:schemeClr val="tx1"/>
                      </a:gs>
                    </a:gsLst>
                    <a:lin ang="5400000" scaled="0"/>
                  </a:gradFill>
                </a:rPr>
                <a:t>… your choice!</a:t>
              </a:r>
              <a:endParaRPr lang="en-US" sz="1600" b="1" kern="0">
                <a:gradFill>
                  <a:gsLst>
                    <a:gs pos="2917">
                      <a:schemeClr val="tx1"/>
                    </a:gs>
                    <a:gs pos="30000">
                      <a:schemeClr val="tx1"/>
                    </a:gs>
                  </a:gsLst>
                  <a:lin ang="5400000" scaled="0"/>
                </a:gradFill>
              </a:endParaRPr>
            </a:p>
          </p:txBody>
        </p:sp>
        <p:sp>
          <p:nvSpPr>
            <p:cNvPr id="6" name="Rectangle 5"/>
            <p:cNvSpPr/>
            <p:nvPr/>
          </p:nvSpPr>
          <p:spPr bwMode="auto">
            <a:xfrm>
              <a:off x="471791" y="2591449"/>
              <a:ext cx="376280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rPr>
                <a:t>  Code Editors</a:t>
              </a:r>
            </a:p>
          </p:txBody>
        </p:sp>
        <p:pic>
          <p:nvPicPr>
            <p:cNvPr id="7" name="Picture 6"/>
            <p:cNvPicPr>
              <a:picLocks noChangeAspect="1"/>
            </p:cNvPicPr>
            <p:nvPr/>
          </p:nvPicPr>
          <p:blipFill>
            <a:blip r:embed="rId2"/>
            <a:stretch>
              <a:fillRect/>
            </a:stretch>
          </p:blipFill>
          <p:spPr>
            <a:xfrm>
              <a:off x="586090" y="2701589"/>
              <a:ext cx="365760" cy="320040"/>
            </a:xfrm>
            <a:prstGeom prst="rect">
              <a:avLst/>
            </a:prstGeom>
          </p:spPr>
        </p:pic>
        <p:pic>
          <p:nvPicPr>
            <p:cNvPr id="16" name="Picture 15"/>
            <p:cNvPicPr>
              <a:picLocks noChangeAspect="1"/>
            </p:cNvPicPr>
            <p:nvPr/>
          </p:nvPicPr>
          <p:blipFill>
            <a:blip r:embed="rId3"/>
            <a:stretch>
              <a:fillRect/>
            </a:stretch>
          </p:blipFill>
          <p:spPr>
            <a:xfrm>
              <a:off x="855578" y="6110984"/>
              <a:ext cx="1563067" cy="329603"/>
            </a:xfrm>
            <a:prstGeom prst="rect">
              <a:avLst/>
            </a:prstGeom>
          </p:spPr>
        </p:pic>
        <p:pic>
          <p:nvPicPr>
            <p:cNvPr id="17" name="Picture 16"/>
            <p:cNvPicPr>
              <a:picLocks noChangeAspect="1"/>
            </p:cNvPicPr>
            <p:nvPr/>
          </p:nvPicPr>
          <p:blipFill>
            <a:blip r:embed="rId4"/>
            <a:stretch>
              <a:fillRect/>
            </a:stretch>
          </p:blipFill>
          <p:spPr>
            <a:xfrm>
              <a:off x="855578" y="5438276"/>
              <a:ext cx="1887594" cy="444139"/>
            </a:xfrm>
            <a:prstGeom prst="rect">
              <a:avLst/>
            </a:prstGeom>
          </p:spPr>
        </p:pic>
        <p:pic>
          <p:nvPicPr>
            <p:cNvPr id="18" name="Picture 17"/>
            <p:cNvPicPr>
              <a:picLocks noChangeAspect="1"/>
            </p:cNvPicPr>
            <p:nvPr/>
          </p:nvPicPr>
          <p:blipFill>
            <a:blip r:embed="rId5"/>
            <a:stretch>
              <a:fillRect/>
            </a:stretch>
          </p:blipFill>
          <p:spPr>
            <a:xfrm>
              <a:off x="3058725" y="5585402"/>
              <a:ext cx="753481" cy="753481"/>
            </a:xfrm>
            <a:prstGeom prst="rect">
              <a:avLst/>
            </a:prstGeom>
          </p:spPr>
        </p:pic>
      </p:grpSp>
      <p:grpSp>
        <p:nvGrpSpPr>
          <p:cNvPr id="29" name="Group 28"/>
          <p:cNvGrpSpPr/>
          <p:nvPr/>
        </p:nvGrpSpPr>
        <p:grpSpPr>
          <a:xfrm>
            <a:off x="4630318" y="1481038"/>
            <a:ext cx="3464782" cy="4212331"/>
            <a:chOff x="8809037" y="2559772"/>
            <a:chExt cx="3464782" cy="4212331"/>
          </a:xfrm>
        </p:grpSpPr>
        <p:sp>
          <p:nvSpPr>
            <p:cNvPr id="8" name="Rectangle 7"/>
            <p:cNvSpPr/>
            <p:nvPr/>
          </p:nvSpPr>
          <p:spPr bwMode="auto">
            <a:xfrm>
              <a:off x="8818134" y="2640403"/>
              <a:ext cx="3455685" cy="2513412"/>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chemeClr val="tx1">
                    <a:lumMod val="40000"/>
                    <a:lumOff val="60000"/>
                  </a:schemeClr>
                </a:solidFill>
                <a:effectLst/>
                <a:uLnTx/>
                <a:uFillTx/>
              </a:endParaRPr>
            </a:p>
          </p:txBody>
        </p:sp>
        <p:sp>
          <p:nvSpPr>
            <p:cNvPr id="9" name="TextBox 8"/>
            <p:cNvSpPr txBox="1"/>
            <p:nvPr/>
          </p:nvSpPr>
          <p:spPr>
            <a:xfrm>
              <a:off x="8979358" y="3245740"/>
              <a:ext cx="3039177" cy="259763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React</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Angular</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endParaRPr lang="en-US" sz="1600" kern="0">
                <a:gradFill>
                  <a:gsLst>
                    <a:gs pos="2917">
                      <a:schemeClr val="tx1"/>
                    </a:gs>
                    <a:gs pos="30000">
                      <a:schemeClr val="tx1"/>
                    </a:gs>
                  </a:gsLst>
                  <a:lin ang="5400000" scaled="0"/>
                </a:gradFill>
              </a:endParaRP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Knockout</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endParaRPr kumimoji="0" lang="en-US" sz="1600" b="0" i="0" u="none" strike="noStrike" kern="0" cap="none" spc="0" normalizeH="0" baseline="0" noProof="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r>
                <a:rPr lang="en-US" sz="1600" b="1" kern="0">
                  <a:gradFill>
                    <a:gsLst>
                      <a:gs pos="2917">
                        <a:schemeClr val="tx1"/>
                      </a:gs>
                      <a:gs pos="30000">
                        <a:schemeClr val="tx1"/>
                      </a:gs>
                    </a:gsLst>
                    <a:lin ang="5400000" scaled="0"/>
                  </a:gradFill>
                </a:rPr>
                <a:t>and more </a:t>
              </a:r>
              <a:r>
                <a:rPr lang="is-IS" sz="1600" b="1" kern="0">
                  <a:gradFill>
                    <a:gsLst>
                      <a:gs pos="2917">
                        <a:schemeClr val="tx1"/>
                      </a:gs>
                      <a:gs pos="30000">
                        <a:schemeClr val="tx1"/>
                      </a:gs>
                    </a:gsLst>
                    <a:lin ang="5400000" scaled="0"/>
                  </a:gradFill>
                </a:rPr>
                <a:t>… your choice!</a:t>
              </a:r>
              <a:endParaRPr kumimoji="0" lang="en-US" sz="1600" b="1" i="0" u="none" strike="noStrike" kern="0" cap="none" spc="0" normalizeH="0" baseline="0" noProof="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endParaRPr lang="en-US" sz="1600" kern="0">
                <a:gradFill>
                  <a:gsLst>
                    <a:gs pos="2917">
                      <a:schemeClr val="tx1"/>
                    </a:gs>
                    <a:gs pos="30000">
                      <a:schemeClr val="tx1"/>
                    </a:gs>
                  </a:gsLst>
                  <a:lin ang="5400000" scaled="0"/>
                </a:gradFill>
              </a:endParaRP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16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0" name="Rectangle 9"/>
            <p:cNvSpPr/>
            <p:nvPr/>
          </p:nvSpPr>
          <p:spPr bwMode="auto">
            <a:xfrm>
              <a:off x="8809037" y="2559772"/>
              <a:ext cx="3438098"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rPr>
                <a:t>  JavaScript</a:t>
              </a:r>
              <a:r>
                <a:rPr kumimoji="0" lang="en-US" sz="2000" b="0" i="0" u="none" strike="noStrike" kern="0" cap="none" spc="0" normalizeH="0" noProof="0">
                  <a:ln>
                    <a:noFill/>
                  </a:ln>
                  <a:gradFill>
                    <a:gsLst>
                      <a:gs pos="5439">
                        <a:srgbClr val="F8F8F8"/>
                      </a:gs>
                      <a:gs pos="10000">
                        <a:srgbClr val="F8F8F8"/>
                      </a:gs>
                    </a:gsLst>
                    <a:lin ang="5400000" scaled="0"/>
                  </a:gradFill>
                  <a:effectLst/>
                  <a:uLnTx/>
                  <a:uFillTx/>
                </a:rPr>
                <a:t> Frameworks</a:t>
              </a: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endParaRPr>
            </a:p>
          </p:txBody>
        </p:sp>
        <p:pic>
          <p:nvPicPr>
            <p:cNvPr id="15" name="Picture 14"/>
            <p:cNvPicPr>
              <a:picLocks noChangeAspect="1"/>
            </p:cNvPicPr>
            <p:nvPr/>
          </p:nvPicPr>
          <p:blipFill>
            <a:blip r:embed="rId6"/>
            <a:stretch>
              <a:fillRect/>
            </a:stretch>
          </p:blipFill>
          <p:spPr>
            <a:xfrm>
              <a:off x="8909619" y="2679123"/>
              <a:ext cx="356616" cy="339834"/>
            </a:xfrm>
            <a:prstGeom prst="rect">
              <a:avLst/>
            </a:prstGeom>
          </p:spPr>
        </p:pic>
        <p:pic>
          <p:nvPicPr>
            <p:cNvPr id="26" name="Picture 4" descr="http://red-badger.com/blog/wp-content/uploads/2015/04/react-logo-1000-transparent.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49891" y="5266672"/>
              <a:ext cx="821306" cy="82130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https://avatars0.githubusercontent.com/u/139426?v=3&amp;s=40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549436" y="5342953"/>
              <a:ext cx="668744" cy="66874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http://js.agency/assets/img/hire-freelance-javascript-developers/knockout-js.png"/>
            <p:cNvPicPr>
              <a:picLocks noChangeAspect="1" noChangeArrowheads="1"/>
            </p:cNvPicPr>
            <p:nvPr/>
          </p:nvPicPr>
          <p:blipFill rotWithShape="1">
            <a:blip r:embed="rId9">
              <a:extLst>
                <a:ext uri="{28A0092B-C50C-407E-A947-70E740481C1C}">
                  <a14:useLocalDpi xmlns:a14="http://schemas.microsoft.com/office/drawing/2010/main" val="0"/>
                </a:ext>
              </a:extLst>
            </a:blip>
            <a:srcRect l="14271" t="29102" r="16465" b="26125"/>
            <a:stretch/>
          </p:blipFill>
          <p:spPr bwMode="auto">
            <a:xfrm>
              <a:off x="9549891" y="6032512"/>
              <a:ext cx="1716241" cy="73959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4" name="Group 33"/>
          <p:cNvGrpSpPr/>
          <p:nvPr/>
        </p:nvGrpSpPr>
        <p:grpSpPr>
          <a:xfrm>
            <a:off x="416960" y="1483721"/>
            <a:ext cx="3857972" cy="4333607"/>
            <a:chOff x="410812" y="2042384"/>
            <a:chExt cx="3857972" cy="4333607"/>
          </a:xfrm>
        </p:grpSpPr>
        <p:sp>
          <p:nvSpPr>
            <p:cNvPr id="11" name="Rectangle 10"/>
            <p:cNvSpPr/>
            <p:nvPr/>
          </p:nvSpPr>
          <p:spPr bwMode="auto">
            <a:xfrm>
              <a:off x="437497" y="2042384"/>
              <a:ext cx="3831287"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chemeClr val="tx1">
                    <a:lumMod val="40000"/>
                    <a:lumOff val="60000"/>
                  </a:schemeClr>
                </a:solidFill>
                <a:effectLst/>
                <a:uLnTx/>
                <a:uFillTx/>
              </a:endParaRPr>
            </a:p>
          </p:txBody>
        </p:sp>
        <p:sp>
          <p:nvSpPr>
            <p:cNvPr id="12" name="TextBox 11"/>
            <p:cNvSpPr txBox="1"/>
            <p:nvPr/>
          </p:nvSpPr>
          <p:spPr>
            <a:xfrm>
              <a:off x="791811" y="2735486"/>
              <a:ext cx="2867373" cy="228985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Yeoman Templates</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Gulp-based Build Process</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err="1">
                  <a:ln>
                    <a:noFill/>
                  </a:ln>
                  <a:gradFill>
                    <a:gsLst>
                      <a:gs pos="2917">
                        <a:schemeClr val="tx1"/>
                      </a:gs>
                      <a:gs pos="30000">
                        <a:schemeClr val="tx1"/>
                      </a:gs>
                    </a:gsLst>
                    <a:lin ang="5400000" scaled="0"/>
                  </a:gradFill>
                  <a:effectLst/>
                  <a:uLnTx/>
                  <a:uFillTx/>
                </a:rPr>
                <a:t>NodeJS</a:t>
              </a: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/NPM</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lang="en-US" sz="1600" kern="0" err="1">
                  <a:gradFill>
                    <a:gsLst>
                      <a:gs pos="2917">
                        <a:schemeClr val="tx1"/>
                      </a:gs>
                      <a:gs pos="30000">
                        <a:schemeClr val="tx1"/>
                      </a:gs>
                    </a:gsLst>
                    <a:lin ang="5400000" scaled="0"/>
                  </a:gradFill>
                </a:rPr>
                <a:t>SystemJS</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err="1">
                  <a:ln>
                    <a:noFill/>
                  </a:ln>
                  <a:gradFill>
                    <a:gsLst>
                      <a:gs pos="2917">
                        <a:schemeClr val="tx1"/>
                      </a:gs>
                      <a:gs pos="30000">
                        <a:schemeClr val="tx1"/>
                      </a:gs>
                    </a:gsLst>
                    <a:lin ang="5400000" scaled="0"/>
                  </a:gradFill>
                  <a:effectLst/>
                  <a:uLnTx/>
                  <a:uFillTx/>
                </a:rPr>
                <a:t>Webpack</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r>
                <a:rPr lang="en-US" sz="1600" kern="0">
                  <a:gradFill>
                    <a:gsLst>
                      <a:gs pos="2917">
                        <a:schemeClr val="tx1"/>
                      </a:gs>
                      <a:gs pos="30000">
                        <a:schemeClr val="tx1"/>
                      </a:gs>
                    </a:gsLst>
                    <a:lin ang="5400000" scaled="0"/>
                  </a:gradFill>
                </a:rPr>
                <a:t>SASS</a:t>
              </a:r>
              <a:br>
                <a:rPr lang="en-US" sz="1600" kern="0">
                  <a:gradFill>
                    <a:gsLst>
                      <a:gs pos="2917">
                        <a:schemeClr val="tx1"/>
                      </a:gs>
                      <a:gs pos="30000">
                        <a:schemeClr val="tx1"/>
                      </a:gs>
                    </a:gsLst>
                    <a:lin ang="5400000" scaled="0"/>
                  </a:gradFill>
                </a:rPr>
              </a:br>
              <a: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t>TypeScript</a:t>
              </a: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a:ln>
                    <a:noFill/>
                  </a:ln>
                  <a:gradFill>
                    <a:gsLst>
                      <a:gs pos="2917">
                        <a:schemeClr val="tx1"/>
                      </a:gs>
                      <a:gs pos="30000">
                        <a:schemeClr val="tx1"/>
                      </a:gs>
                    </a:gsLst>
                    <a:lin ang="5400000" scaled="0"/>
                  </a:gradFill>
                  <a:effectLst/>
                  <a:uLnTx/>
                  <a:uFillTx/>
                </a:rPr>
              </a:br>
              <a:endParaRPr kumimoji="0" lang="en-US" sz="1600" b="0" i="0" u="none" strike="noStrike" kern="0" cap="none" spc="0" normalizeH="0" baseline="0" noProof="0">
                <a:ln>
                  <a:noFill/>
                </a:ln>
                <a:gradFill>
                  <a:gsLst>
                    <a:gs pos="2917">
                      <a:schemeClr val="tx1"/>
                    </a:gs>
                    <a:gs pos="30000">
                      <a:schemeClr val="tx1"/>
                    </a:gs>
                  </a:gsLst>
                  <a:lin ang="5400000" scaled="0"/>
                </a:gradFill>
                <a:effectLst/>
                <a:uLnTx/>
                <a:uFillTx/>
              </a:endParaRPr>
            </a:p>
          </p:txBody>
        </p:sp>
        <p:sp>
          <p:nvSpPr>
            <p:cNvPr id="13" name="Rectangle 12"/>
            <p:cNvSpPr/>
            <p:nvPr/>
          </p:nvSpPr>
          <p:spPr bwMode="auto">
            <a:xfrm>
              <a:off x="410812" y="2049518"/>
              <a:ext cx="385797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rPr>
                <a:t>  Build Process &amp; Tooling</a:t>
              </a:r>
            </a:p>
          </p:txBody>
        </p:sp>
        <p:pic>
          <p:nvPicPr>
            <p:cNvPr id="14" name="Picture 13"/>
            <p:cNvPicPr>
              <a:picLocks noChangeAspect="1"/>
            </p:cNvPicPr>
            <p:nvPr/>
          </p:nvPicPr>
          <p:blipFill>
            <a:blip r:embed="rId10"/>
            <a:stretch>
              <a:fillRect/>
            </a:stretch>
          </p:blipFill>
          <p:spPr>
            <a:xfrm>
              <a:off x="525111" y="2130149"/>
              <a:ext cx="356616" cy="414566"/>
            </a:xfrm>
            <a:prstGeom prst="rect">
              <a:avLst/>
            </a:prstGeom>
          </p:spPr>
        </p:pic>
        <p:pic>
          <p:nvPicPr>
            <p:cNvPr id="19" name="Picture 1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921" y="4765693"/>
              <a:ext cx="1015974" cy="880149"/>
            </a:xfrm>
            <a:prstGeom prst="rect">
              <a:avLst/>
            </a:prstGeom>
          </p:spPr>
        </p:pic>
        <p:pic>
          <p:nvPicPr>
            <p:cNvPr id="21" name="Picture 20"/>
            <p:cNvPicPr>
              <a:picLocks noChangeAspect="1"/>
            </p:cNvPicPr>
            <p:nvPr/>
          </p:nvPicPr>
          <p:blipFill>
            <a:blip r:embed="rId12"/>
            <a:stretch>
              <a:fillRect/>
            </a:stretch>
          </p:blipFill>
          <p:spPr>
            <a:xfrm>
              <a:off x="2035490" y="4734611"/>
              <a:ext cx="419306" cy="942313"/>
            </a:xfrm>
            <a:prstGeom prst="rect">
              <a:avLst/>
            </a:prstGeom>
          </p:spPr>
        </p:pic>
        <p:pic>
          <p:nvPicPr>
            <p:cNvPr id="25" name="Picture 24"/>
            <p:cNvPicPr>
              <a:picLocks noChangeAspect="1"/>
            </p:cNvPicPr>
            <p:nvPr/>
          </p:nvPicPr>
          <p:blipFill>
            <a:blip r:embed="rId13"/>
            <a:stretch>
              <a:fillRect/>
            </a:stretch>
          </p:blipFill>
          <p:spPr>
            <a:xfrm>
              <a:off x="1471318" y="5805804"/>
              <a:ext cx="1547650" cy="570187"/>
            </a:xfrm>
            <a:prstGeom prst="rect">
              <a:avLst/>
            </a:prstGeom>
          </p:spPr>
        </p:pic>
        <p:pic>
          <p:nvPicPr>
            <p:cNvPr id="33" name="Picture 4" descr="https://upload.wikimedia.org/wikipedia/commons/thumb/d/db/Npm-logo.svg/320px-Npm-logo.svg.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653643" y="4980797"/>
              <a:ext cx="1161136" cy="449941"/>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p:txBody>
          <a:bodyPr/>
          <a:lstStyle/>
          <a:p>
            <a:r>
              <a:rPr lang="en-US"/>
              <a:t>Open source tooling</a:t>
            </a:r>
          </a:p>
        </p:txBody>
      </p:sp>
      <p:cxnSp>
        <p:nvCxnSpPr>
          <p:cNvPr id="30" name="Straight Connector 29"/>
          <p:cNvCxnSpPr/>
          <p:nvPr/>
        </p:nvCxnSpPr>
        <p:spPr>
          <a:xfrm>
            <a:off x="4455743" y="1446261"/>
            <a:ext cx="0" cy="4572000"/>
          </a:xfrm>
          <a:prstGeom prst="line">
            <a:avLst/>
          </a:prstGeom>
          <a:ln>
            <a:solidFill>
              <a:schemeClr val="tx2"/>
            </a:solidFill>
            <a:prstDash val="dash"/>
            <a:headEnd type="none"/>
            <a:tailEnd type="non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71744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326270" y="1725946"/>
            <a:ext cx="2925293" cy="1079635"/>
            <a:chOff x="655637" y="2265226"/>
            <a:chExt cx="2925293" cy="1079635"/>
          </a:xfrm>
        </p:grpSpPr>
        <p:grpSp>
          <p:nvGrpSpPr>
            <p:cNvPr id="3" name="Group 2"/>
            <p:cNvGrpSpPr/>
            <p:nvPr/>
          </p:nvGrpSpPr>
          <p:grpSpPr>
            <a:xfrm>
              <a:off x="655637" y="2265226"/>
              <a:ext cx="1438895" cy="1079635"/>
              <a:chOff x="1140359" y="2157070"/>
              <a:chExt cx="1790492" cy="1239228"/>
            </a:xfrm>
          </p:grpSpPr>
          <p:sp>
            <p:nvSpPr>
              <p:cNvPr id="4" name="Rectangle 3"/>
              <p:cNvSpPr/>
              <p:nvPr/>
            </p:nvSpPr>
            <p:spPr bwMode="auto">
              <a:xfrm>
                <a:off x="1140359" y="2157070"/>
                <a:ext cx="1536519" cy="962937"/>
              </a:xfrm>
              <a:prstGeom prst="rect">
                <a:avLst/>
              </a:prstGeom>
              <a:solidFill>
                <a:schemeClr val="bg1">
                  <a:lumMod val="9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400" b="1">
                    <a:solidFill>
                      <a:srgbClr val="2072B8"/>
                    </a:solidFill>
                    <a:ea typeface="Segoe UI" pitchFamily="34" charset="0"/>
                    <a:cs typeface="Segoe UI" pitchFamily="34" charset="0"/>
                  </a:rPr>
                  <a:t>IIS Express</a:t>
                </a:r>
              </a:p>
            </p:txBody>
          </p:sp>
          <p:pic>
            <p:nvPicPr>
              <p:cNvPr id="5" name="Picture 4"/>
              <p:cNvPicPr>
                <a:picLocks noChangeAspect="1"/>
              </p:cNvPicPr>
              <p:nvPr/>
            </p:nvPicPr>
            <p:blipFill>
              <a:blip r:embed="rId2"/>
              <a:stretch>
                <a:fillRect/>
              </a:stretch>
            </p:blipFill>
            <p:spPr>
              <a:xfrm>
                <a:off x="2158744" y="2496298"/>
                <a:ext cx="772107" cy="900000"/>
              </a:xfrm>
              <a:prstGeom prst="rect">
                <a:avLst/>
              </a:prstGeom>
            </p:spPr>
          </p:pic>
        </p:grpSp>
        <p:pic>
          <p:nvPicPr>
            <p:cNvPr id="6" name="Picture 2" descr="https://upload.wikimedia.org/wikipedia/en/0/0d/Microsoft_.NET_Framework_v4.5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5237" y="2551101"/>
              <a:ext cx="1505693" cy="371833"/>
            </a:xfrm>
            <a:prstGeom prst="rect">
              <a:avLst/>
            </a:prstGeom>
            <a:noFill/>
            <a:extLst>
              <a:ext uri="{909E8E84-426E-40DD-AFC4-6F175D3DCCD1}">
                <a14:hiddenFill xmlns:a14="http://schemas.microsoft.com/office/drawing/2010/main">
                  <a:solidFill>
                    <a:srgbClr val="FFFFFF"/>
                  </a:solidFill>
                </a14:hiddenFill>
              </a:ext>
            </a:extLst>
          </p:spPr>
        </p:pic>
      </p:grpSp>
      <p:pic>
        <p:nvPicPr>
          <p:cNvPr id="7" name="Picture 6" descr="http://cdn.gapotchenko.com/website/Content/Blog/Images/2014/05/NuGet%20Logo%20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5841" y="1987167"/>
            <a:ext cx="1534966" cy="557193"/>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9564454" y="1857964"/>
            <a:ext cx="2366853" cy="815598"/>
            <a:chOff x="9672033" y="3490175"/>
            <a:chExt cx="2366853" cy="815598"/>
          </a:xfrm>
        </p:grpSpPr>
        <p:sp>
          <p:nvSpPr>
            <p:cNvPr id="10" name="Rectangle 9"/>
            <p:cNvSpPr/>
            <p:nvPr/>
          </p:nvSpPr>
          <p:spPr>
            <a:xfrm>
              <a:off x="10204889" y="3967219"/>
              <a:ext cx="1833997" cy="338554"/>
            </a:xfrm>
            <a:prstGeom prst="rect">
              <a:avLst/>
            </a:prstGeom>
          </p:spPr>
          <p:txBody>
            <a:bodyPr wrap="square">
              <a:spAutoFit/>
            </a:bodyPr>
            <a:lstStyle/>
            <a:p>
              <a:r>
                <a:rPr lang="en-US" sz="1600">
                  <a:solidFill>
                    <a:srgbClr val="5B318F"/>
                  </a:solidFill>
                  <a:sym typeface="Wingdings"/>
                </a:rPr>
                <a:t>Project Templates</a:t>
              </a:r>
              <a:endParaRPr lang="fi-FI" sz="1600">
                <a:solidFill>
                  <a:srgbClr val="5B318F"/>
                </a:solidFill>
              </a:endParaRPr>
            </a:p>
          </p:txBody>
        </p:sp>
        <p:pic>
          <p:nvPicPr>
            <p:cNvPr id="11" name="Picture 10"/>
            <p:cNvPicPr>
              <a:picLocks noChangeAspect="1"/>
            </p:cNvPicPr>
            <p:nvPr/>
          </p:nvPicPr>
          <p:blipFill>
            <a:blip r:embed="rId5"/>
            <a:stretch>
              <a:fillRect/>
            </a:stretch>
          </p:blipFill>
          <p:spPr>
            <a:xfrm>
              <a:off x="9672033" y="3490175"/>
              <a:ext cx="2366853" cy="661259"/>
            </a:xfrm>
            <a:prstGeom prst="rect">
              <a:avLst/>
            </a:prstGeom>
          </p:spPr>
        </p:pic>
      </p:grpSp>
      <p:pic>
        <p:nvPicPr>
          <p:cNvPr id="14" name="Picture 13"/>
          <p:cNvPicPr>
            <a:picLocks noChangeAspect="1"/>
          </p:cNvPicPr>
          <p:nvPr/>
        </p:nvPicPr>
        <p:blipFill>
          <a:blip r:embed="rId6"/>
          <a:stretch>
            <a:fillRect/>
          </a:stretch>
        </p:blipFill>
        <p:spPr>
          <a:xfrm>
            <a:off x="1356990" y="4998842"/>
            <a:ext cx="1175725" cy="633083"/>
          </a:xfrm>
          <a:prstGeom prst="rect">
            <a:avLst/>
          </a:prstGeom>
        </p:spPr>
      </p:pic>
      <p:pic>
        <p:nvPicPr>
          <p:cNvPr id="15" name="Picture 4" descr="https://upload.wikimedia.org/wikipedia/commons/thumb/d/db/Npm-logo.svg/320px-Npm-logo.svg.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15841" y="5061832"/>
            <a:ext cx="1503380" cy="58256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p:cNvPicPr>
            <a:picLocks noChangeAspect="1"/>
          </p:cNvPicPr>
          <p:nvPr/>
        </p:nvPicPr>
        <p:blipFill>
          <a:blip r:embed="rId8">
            <a:clrChange>
              <a:clrFrom>
                <a:srgbClr val="FFFFFF"/>
              </a:clrFrom>
              <a:clrTo>
                <a:srgbClr val="FFFFFF">
                  <a:alpha val="0"/>
                </a:srgbClr>
              </a:clrTo>
            </a:clrChange>
          </a:blip>
          <a:stretch>
            <a:fillRect/>
          </a:stretch>
        </p:blipFill>
        <p:spPr>
          <a:xfrm>
            <a:off x="6350946" y="4678076"/>
            <a:ext cx="498294" cy="1119822"/>
          </a:xfrm>
          <a:prstGeom prst="rect">
            <a:avLst/>
          </a:prstGeom>
        </p:spPr>
      </p:pic>
      <p:pic>
        <p:nvPicPr>
          <p:cNvPr id="26" name="Picture 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394701" y="4812318"/>
            <a:ext cx="1262944" cy="1094101"/>
          </a:xfrm>
          <a:prstGeom prst="rect">
            <a:avLst/>
          </a:prstGeom>
        </p:spPr>
      </p:pic>
      <p:pic>
        <p:nvPicPr>
          <p:cNvPr id="27" name="Picture 26"/>
          <p:cNvPicPr>
            <a:picLocks noChangeAspect="1"/>
          </p:cNvPicPr>
          <p:nvPr/>
        </p:nvPicPr>
        <p:blipFill>
          <a:blip r:embed="rId10">
            <a:clrChange>
              <a:clrFrom>
                <a:srgbClr val="FFFFFF"/>
              </a:clrFrom>
              <a:clrTo>
                <a:srgbClr val="FFFFFF">
                  <a:alpha val="0"/>
                </a:srgbClr>
              </a:clrTo>
            </a:clrChange>
          </a:blip>
          <a:stretch>
            <a:fillRect/>
          </a:stretch>
        </p:blipFill>
        <p:spPr>
          <a:xfrm>
            <a:off x="7716927" y="5061832"/>
            <a:ext cx="1648562" cy="607365"/>
          </a:xfrm>
          <a:prstGeom prst="rect">
            <a:avLst/>
          </a:prstGeom>
        </p:spPr>
      </p:pic>
      <p:cxnSp>
        <p:nvCxnSpPr>
          <p:cNvPr id="30" name="Straight Connector 29"/>
          <p:cNvCxnSpPr/>
          <p:nvPr/>
        </p:nvCxnSpPr>
        <p:spPr>
          <a:xfrm>
            <a:off x="322103" y="3822506"/>
            <a:ext cx="11584766" cy="0"/>
          </a:xfrm>
          <a:prstGeom prst="line">
            <a:avLst/>
          </a:prstGeom>
          <a:ln w="19050">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p:nvPr>
        </p:nvSpPr>
        <p:spPr/>
        <p:txBody>
          <a:bodyPr/>
          <a:lstStyle/>
          <a:p>
            <a:r>
              <a:rPr lang="en-US"/>
              <a:t>Server side tool comparison</a:t>
            </a:r>
          </a:p>
        </p:txBody>
      </p:sp>
      <p:cxnSp>
        <p:nvCxnSpPr>
          <p:cNvPr id="17" name="Straight Connector 16"/>
          <p:cNvCxnSpPr/>
          <p:nvPr/>
        </p:nvCxnSpPr>
        <p:spPr>
          <a:xfrm>
            <a:off x="1965508" y="2910106"/>
            <a:ext cx="0" cy="1708219"/>
          </a:xfrm>
          <a:prstGeom prst="line">
            <a:avLst/>
          </a:prstGeom>
          <a:ln w="19050">
            <a:solidFill>
              <a:schemeClr val="tx1"/>
            </a:solidFill>
            <a:prstDash val="dash"/>
            <a:headEnd type="none"/>
            <a:tailEnd type="none"/>
          </a:ln>
        </p:spPr>
        <p:style>
          <a:lnRef idx="1">
            <a:schemeClr val="accent2"/>
          </a:lnRef>
          <a:fillRef idx="0">
            <a:schemeClr val="accent2"/>
          </a:fillRef>
          <a:effectRef idx="0">
            <a:schemeClr val="accent2"/>
          </a:effectRef>
          <a:fontRef idx="minor">
            <a:schemeClr val="tx1"/>
          </a:fontRef>
        </p:style>
      </p:cxnSp>
      <p:cxnSp>
        <p:nvCxnSpPr>
          <p:cNvPr id="35" name="Straight Connector 34"/>
          <p:cNvCxnSpPr/>
          <p:nvPr/>
        </p:nvCxnSpPr>
        <p:spPr>
          <a:xfrm>
            <a:off x="4467584" y="2910106"/>
            <a:ext cx="0" cy="1708219"/>
          </a:xfrm>
          <a:prstGeom prst="line">
            <a:avLst/>
          </a:prstGeom>
          <a:ln w="19050">
            <a:solidFill>
              <a:schemeClr val="tx1"/>
            </a:solidFill>
            <a:prstDash val="dash"/>
            <a:headEnd type="none"/>
            <a:tailEnd type="none"/>
          </a:ln>
        </p:spPr>
        <p:style>
          <a:lnRef idx="1">
            <a:schemeClr val="accent2"/>
          </a:lnRef>
          <a:fillRef idx="0">
            <a:schemeClr val="accent2"/>
          </a:fillRef>
          <a:effectRef idx="0">
            <a:schemeClr val="accent2"/>
          </a:effectRef>
          <a:fontRef idx="minor">
            <a:schemeClr val="tx1"/>
          </a:fontRef>
        </p:style>
      </p:cxnSp>
      <p:cxnSp>
        <p:nvCxnSpPr>
          <p:cNvPr id="36" name="Straight Connector 35"/>
          <p:cNvCxnSpPr/>
          <p:nvPr/>
        </p:nvCxnSpPr>
        <p:spPr>
          <a:xfrm>
            <a:off x="6600093" y="2910106"/>
            <a:ext cx="0" cy="1708219"/>
          </a:xfrm>
          <a:prstGeom prst="line">
            <a:avLst/>
          </a:prstGeom>
          <a:ln w="19050">
            <a:solidFill>
              <a:schemeClr val="tx1"/>
            </a:solidFill>
            <a:prstDash val="dash"/>
            <a:headEnd type="none"/>
            <a:tailEnd type="none"/>
          </a:ln>
        </p:spPr>
        <p:style>
          <a:lnRef idx="1">
            <a:schemeClr val="accent2"/>
          </a:lnRef>
          <a:fillRef idx="0">
            <a:schemeClr val="accent2"/>
          </a:fillRef>
          <a:effectRef idx="0">
            <a:schemeClr val="accent2"/>
          </a:effectRef>
          <a:fontRef idx="minor">
            <a:schemeClr val="tx1"/>
          </a:fontRef>
        </p:style>
      </p:cxnSp>
      <p:cxnSp>
        <p:nvCxnSpPr>
          <p:cNvPr id="37" name="Straight Connector 36"/>
          <p:cNvCxnSpPr/>
          <p:nvPr/>
        </p:nvCxnSpPr>
        <p:spPr>
          <a:xfrm>
            <a:off x="8541210" y="2924438"/>
            <a:ext cx="0" cy="1708219"/>
          </a:xfrm>
          <a:prstGeom prst="line">
            <a:avLst/>
          </a:prstGeom>
          <a:ln w="19050">
            <a:solidFill>
              <a:schemeClr val="tx1"/>
            </a:solidFill>
            <a:prstDash val="dash"/>
            <a:headEnd type="none"/>
            <a:tailEnd type="none"/>
          </a:ln>
        </p:spPr>
        <p:style>
          <a:lnRef idx="1">
            <a:schemeClr val="accent2"/>
          </a:lnRef>
          <a:fillRef idx="0">
            <a:schemeClr val="accent2"/>
          </a:fillRef>
          <a:effectRef idx="0">
            <a:schemeClr val="accent2"/>
          </a:effectRef>
          <a:fontRef idx="minor">
            <a:schemeClr val="tx1"/>
          </a:fontRef>
        </p:style>
      </p:cxnSp>
      <p:cxnSp>
        <p:nvCxnSpPr>
          <p:cNvPr id="38" name="Straight Connector 37"/>
          <p:cNvCxnSpPr/>
          <p:nvPr/>
        </p:nvCxnSpPr>
        <p:spPr>
          <a:xfrm>
            <a:off x="11026173" y="2910106"/>
            <a:ext cx="0" cy="1708219"/>
          </a:xfrm>
          <a:prstGeom prst="line">
            <a:avLst/>
          </a:prstGeom>
          <a:ln w="19050">
            <a:solidFill>
              <a:schemeClr val="tx1"/>
            </a:solidFill>
            <a:prstDash val="dash"/>
            <a:headEnd type="none"/>
            <a:tailEnd type="none"/>
          </a:ln>
        </p:spPr>
        <p:style>
          <a:lnRef idx="1">
            <a:schemeClr val="accent2"/>
          </a:lnRef>
          <a:fillRef idx="0">
            <a:schemeClr val="accent2"/>
          </a:fillRef>
          <a:effectRef idx="0">
            <a:schemeClr val="accent2"/>
          </a:effectRef>
          <a:fontRef idx="minor">
            <a:schemeClr val="tx1"/>
          </a:fontRef>
        </p:style>
      </p:cxnSp>
      <p:sp>
        <p:nvSpPr>
          <p:cNvPr id="2" name="Rounded Rectangle 1"/>
          <p:cNvSpPr/>
          <p:nvPr/>
        </p:nvSpPr>
        <p:spPr bwMode="auto">
          <a:xfrm>
            <a:off x="5958946" y="1975047"/>
            <a:ext cx="1247245" cy="58143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b="1">
                <a:solidFill>
                  <a:sysClr val="windowText" lastClr="000000"/>
                </a:solidFill>
              </a:rPr>
              <a:t>MSBuild</a:t>
            </a:r>
          </a:p>
        </p:txBody>
      </p:sp>
      <p:sp>
        <p:nvSpPr>
          <p:cNvPr id="31" name="TextBox 30"/>
          <p:cNvSpPr txBox="1"/>
          <p:nvPr/>
        </p:nvSpPr>
        <p:spPr>
          <a:xfrm>
            <a:off x="7938158" y="1744082"/>
            <a:ext cx="1206099" cy="1043363"/>
          </a:xfrm>
          <a:prstGeom prst="rect">
            <a:avLst/>
          </a:prstGeom>
          <a:noFill/>
        </p:spPr>
        <p:txBody>
          <a:bodyPr wrap="none" lIns="182880" tIns="146304" rIns="182880" bIns="146304" rtlCol="0">
            <a:spAutoFit/>
          </a:bodyPr>
          <a:lstStyle/>
          <a:p>
            <a:pPr>
              <a:lnSpc>
                <a:spcPct val="90000"/>
              </a:lnSpc>
              <a:spcAft>
                <a:spcPts val="600"/>
              </a:spcAft>
            </a:pPr>
            <a:r>
              <a:rPr lang="en-US" sz="5400" dirty="0">
                <a:solidFill>
                  <a:schemeClr val="tx2"/>
                </a:solidFill>
              </a:rPr>
              <a:t>C#</a:t>
            </a:r>
            <a:endParaRPr lang="fi-FI" sz="5400" dirty="0">
              <a:solidFill>
                <a:schemeClr val="tx2"/>
              </a:solidFill>
            </a:endParaRPr>
          </a:p>
        </p:txBody>
      </p:sp>
    </p:spTree>
    <p:extLst>
      <p:ext uri="{BB962C8B-B14F-4D97-AF65-F5344CB8AC3E}">
        <p14:creationId xmlns:p14="http://schemas.microsoft.com/office/powerpoint/2010/main" val="12828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8"/>
                                        </p:tgtEl>
                                        <p:attrNameLst>
                                          <p:attrName>ppt_x</p:attrName>
                                          <p:attrName>ppt_y</p:attrName>
                                        </p:attrNameLst>
                                      </p:cBhvr>
                                      <p:rCtr x="0" y="3813"/>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nodeType="with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childTnLst>
                                </p:cTn>
                              </p:par>
                              <p:par>
                                <p:cTn id="21" presetID="10" presetClass="entr" presetSubtype="0" fill="hold" nodeType="withEffect">
                                  <p:stCondLst>
                                    <p:cond delay="50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nodeType="withEffect">
                                  <p:stCondLst>
                                    <p:cond delay="5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nodeType="withEffect">
                                  <p:stCondLst>
                                    <p:cond delay="50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nodeType="withEffect">
                                  <p:stCondLst>
                                    <p:cond delay="50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par>
                                <p:cTn id="33" presetID="10" presetClass="entr" presetSubtype="0" fill="hold" nodeType="withEffect">
                                  <p:stCondLst>
                                    <p:cond delay="50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nodeType="withEffect">
                                  <p:stCondLst>
                                    <p:cond delay="50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nodeType="withEffect">
                                  <p:stCondLst>
                                    <p:cond delay="50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npm</a:t>
            </a:r>
            <a:r>
              <a:rPr lang="en-US"/>
              <a:t> – Node Package Manager</a:t>
            </a:r>
            <a:endParaRPr lang="fi-FI"/>
          </a:p>
        </p:txBody>
      </p:sp>
      <p:pic>
        <p:nvPicPr>
          <p:cNvPr id="4" name="Picture 4" descr="https://upload.wikimedia.org/wikipedia/commons/thumb/d/db/Npm-logo.svg/320px-Npm-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25581" y="1212849"/>
            <a:ext cx="2132387" cy="8263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bwMode="auto">
          <a:xfrm>
            <a:off x="1275008" y="1482595"/>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a:gradFill>
                  <a:gsLst>
                    <a:gs pos="0">
                      <a:srgbClr val="FFFFFF"/>
                    </a:gs>
                    <a:gs pos="100000">
                      <a:srgbClr val="FFFFFF"/>
                    </a:gs>
                  </a:gsLst>
                  <a:lin ang="5400000" scaled="0"/>
                </a:gradFill>
                <a:latin typeface="Consolas" panose="020B0609020204030204" pitchFamily="49" charset="0"/>
              </a:rPr>
              <a:t>&gt; </a:t>
            </a:r>
            <a:r>
              <a:rPr lang="en-US" sz="2000" err="1">
                <a:gradFill>
                  <a:gsLst>
                    <a:gs pos="0">
                      <a:srgbClr val="FFFFFF"/>
                    </a:gs>
                    <a:gs pos="100000">
                      <a:srgbClr val="FFFFFF"/>
                    </a:gs>
                  </a:gsLst>
                  <a:lin ang="5400000" scaled="0"/>
                </a:gradFill>
                <a:latin typeface="Consolas" panose="020B0609020204030204" pitchFamily="49" charset="0"/>
              </a:rPr>
              <a:t>npm</a:t>
            </a:r>
            <a:r>
              <a:rPr lang="en-US" sz="2000">
                <a:gradFill>
                  <a:gsLst>
                    <a:gs pos="0">
                      <a:srgbClr val="FFFFFF"/>
                    </a:gs>
                    <a:gs pos="100000">
                      <a:srgbClr val="FFFFFF"/>
                    </a:gs>
                  </a:gsLst>
                  <a:lin ang="5400000" scaled="0"/>
                </a:gradFill>
                <a:latin typeface="Consolas" panose="020B0609020204030204" pitchFamily="49" charset="0"/>
              </a:rPr>
              <a:t> install typescript --save-dev</a:t>
            </a:r>
            <a:endParaRPr lang="fi-FI" sz="2000">
              <a:gradFill>
                <a:gsLst>
                  <a:gs pos="0">
                    <a:srgbClr val="FFFFFF"/>
                  </a:gs>
                  <a:gs pos="100000">
                    <a:srgbClr val="FFFFFF"/>
                  </a:gs>
                </a:gsLst>
                <a:lin ang="5400000" scaled="0"/>
              </a:gradFill>
              <a:latin typeface="Consolas" panose="020B0609020204030204" pitchFamily="49" charset="0"/>
            </a:endParaRPr>
          </a:p>
        </p:txBody>
      </p:sp>
      <p:sp>
        <p:nvSpPr>
          <p:cNvPr id="7" name="Rectangle 6"/>
          <p:cNvSpPr/>
          <p:nvPr/>
        </p:nvSpPr>
        <p:spPr bwMode="auto">
          <a:xfrm>
            <a:off x="489397" y="1482594"/>
            <a:ext cx="785611" cy="721217"/>
          </a:xfrm>
          <a:prstGeom prst="rect">
            <a:avLst/>
          </a:prstGeom>
          <a:ln>
            <a:solidFill>
              <a:schemeClr val="tx2"/>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sp>
        <p:nvSpPr>
          <p:cNvPr id="9" name="Text Placeholder 4"/>
          <p:cNvSpPr txBox="1">
            <a:spLocks/>
          </p:cNvSpPr>
          <p:nvPr/>
        </p:nvSpPr>
        <p:spPr>
          <a:xfrm>
            <a:off x="274638" y="2781838"/>
            <a:ext cx="11887200" cy="2523768"/>
          </a:xfrm>
          <a:prstGeom prst="rect">
            <a:avLst/>
          </a:prstGeom>
        </p:spPr>
        <p:txBody>
          <a:bodyPr vert="horz" lIns="91440" tIns="45720" rIns="182880" bIns="45720" rtlCol="0" anchor="t"/>
          <a:lstStyle>
            <a:defPPr>
              <a:defRPr lang="en-US"/>
            </a:defPPr>
            <a:lvl1pPr marL="0" algn="r" defTabSz="932742" rtl="0" eaLnBrk="1" latinLnBrk="0" hangingPunct="1">
              <a:defRPr sz="1200" kern="1200">
                <a:solidFill>
                  <a:schemeClr val="tx1">
                    <a:tint val="75000"/>
                  </a:schemeClr>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342900" indent="-342900" algn="l">
              <a:lnSpc>
                <a:spcPct val="90000"/>
              </a:lnSpc>
              <a:spcBef>
                <a:spcPct val="20000"/>
              </a:spcBef>
              <a:buSzPct val="90000"/>
              <a:buFont typeface="Arial" pitchFamily="34" charset="0"/>
              <a:buChar char="•"/>
            </a:pPr>
            <a:r>
              <a:rPr lang="en-US" sz="3600" dirty="0" err="1">
                <a:gradFill>
                  <a:gsLst>
                    <a:gs pos="92515">
                      <a:srgbClr val="262626"/>
                    </a:gs>
                    <a:gs pos="75000">
                      <a:srgbClr val="262626"/>
                    </a:gs>
                  </a:gsLst>
                  <a:lin ang="5400000" scaled="0"/>
                </a:gradFill>
                <a:latin typeface="+mj-lt"/>
              </a:rPr>
              <a:t>npm</a:t>
            </a:r>
            <a:r>
              <a:rPr lang="en-US" sz="3600" dirty="0">
                <a:gradFill>
                  <a:gsLst>
                    <a:gs pos="92515">
                      <a:srgbClr val="262626"/>
                    </a:gs>
                    <a:gs pos="75000">
                      <a:srgbClr val="262626"/>
                    </a:gs>
                  </a:gsLst>
                  <a:lin ang="5400000" scaled="0"/>
                </a:gradFill>
                <a:latin typeface="+mj-lt"/>
              </a:rPr>
              <a:t> is a package manager for JavaScript </a:t>
            </a:r>
          </a:p>
          <a:p>
            <a:pPr marL="809271" lvl="1" indent="-342900">
              <a:lnSpc>
                <a:spcPct val="90000"/>
              </a:lnSpc>
              <a:spcBef>
                <a:spcPct val="20000"/>
              </a:spcBef>
              <a:buSzPct val="90000"/>
              <a:buFont typeface="Arial" pitchFamily="34" charset="0"/>
              <a:buChar char="•"/>
            </a:pPr>
            <a:r>
              <a:rPr lang="en-US" sz="2400" dirty="0">
                <a:gradFill>
                  <a:gsLst>
                    <a:gs pos="92515">
                      <a:srgbClr val="262626"/>
                    </a:gs>
                    <a:gs pos="75000">
                      <a:srgbClr val="262626"/>
                    </a:gs>
                  </a:gsLst>
                  <a:lin ang="5400000" scaled="0"/>
                </a:gradFill>
                <a:latin typeface="+mj-lt"/>
              </a:rPr>
              <a:t>Similar ways as </a:t>
            </a:r>
            <a:r>
              <a:rPr lang="en-US" sz="2400" dirty="0" err="1">
                <a:gradFill>
                  <a:gsLst>
                    <a:gs pos="92515">
                      <a:srgbClr val="262626"/>
                    </a:gs>
                    <a:gs pos="75000">
                      <a:srgbClr val="262626"/>
                    </a:gs>
                  </a:gsLst>
                  <a:lin ang="5400000" scaled="0"/>
                </a:gradFill>
                <a:latin typeface="+mj-lt"/>
              </a:rPr>
              <a:t>NuGet</a:t>
            </a:r>
            <a:r>
              <a:rPr lang="en-US" sz="2400" dirty="0">
                <a:gradFill>
                  <a:gsLst>
                    <a:gs pos="92515">
                      <a:srgbClr val="262626"/>
                    </a:gs>
                    <a:gs pos="75000">
                      <a:srgbClr val="262626"/>
                    </a:gs>
                  </a:gsLst>
                  <a:lin ang="5400000" scaled="0"/>
                </a:gradFill>
                <a:latin typeface="+mj-lt"/>
              </a:rPr>
              <a:t> is for .NET framework managed code</a:t>
            </a:r>
          </a:p>
          <a:p>
            <a:pPr marL="342900" lvl="1" indent="-342900">
              <a:lnSpc>
                <a:spcPct val="90000"/>
              </a:lnSpc>
              <a:spcBef>
                <a:spcPct val="20000"/>
              </a:spcBef>
              <a:buSzPct val="90000"/>
              <a:buFont typeface="Arial" pitchFamily="34" charset="0"/>
              <a:buChar char="•"/>
            </a:pPr>
            <a:r>
              <a:rPr lang="en-US" sz="3600" dirty="0">
                <a:gradFill>
                  <a:gsLst>
                    <a:gs pos="92515">
                      <a:srgbClr val="262626"/>
                    </a:gs>
                    <a:gs pos="75000">
                      <a:srgbClr val="262626"/>
                    </a:gs>
                  </a:gsLst>
                  <a:lin ang="5400000" scaled="0"/>
                </a:gradFill>
                <a:latin typeface="+mj-lt"/>
              </a:rPr>
              <a:t>Used with Node.js for local JavaScript development</a:t>
            </a:r>
          </a:p>
          <a:p>
            <a:pPr marL="342900" indent="-342900" algn="l">
              <a:lnSpc>
                <a:spcPct val="90000"/>
              </a:lnSpc>
              <a:spcBef>
                <a:spcPct val="20000"/>
              </a:spcBef>
              <a:buSzPct val="90000"/>
              <a:buFont typeface="Arial" pitchFamily="34" charset="0"/>
              <a:buChar char="•"/>
            </a:pPr>
            <a:r>
              <a:rPr lang="en-US" sz="3600" dirty="0">
                <a:gradFill>
                  <a:gsLst>
                    <a:gs pos="92515">
                      <a:srgbClr val="262626"/>
                    </a:gs>
                    <a:gs pos="75000">
                      <a:srgbClr val="262626"/>
                    </a:gs>
                  </a:gsLst>
                  <a:lin ang="5400000" scaled="0"/>
                </a:gradFill>
                <a:latin typeface="+mj-lt"/>
              </a:rPr>
              <a:t>Downloads 3</a:t>
            </a:r>
            <a:r>
              <a:rPr lang="en-US" sz="3600" baseline="30000" dirty="0">
                <a:gradFill>
                  <a:gsLst>
                    <a:gs pos="92515">
                      <a:srgbClr val="262626"/>
                    </a:gs>
                    <a:gs pos="75000">
                      <a:srgbClr val="262626"/>
                    </a:gs>
                  </a:gsLst>
                  <a:lin ang="5400000" scaled="0"/>
                </a:gradFill>
                <a:latin typeface="+mj-lt"/>
              </a:rPr>
              <a:t>rd</a:t>
            </a:r>
            <a:r>
              <a:rPr lang="en-US" sz="3600" dirty="0">
                <a:gradFill>
                  <a:gsLst>
                    <a:gs pos="92515">
                      <a:srgbClr val="262626"/>
                    </a:gs>
                    <a:gs pos="75000">
                      <a:srgbClr val="262626"/>
                    </a:gs>
                  </a:gsLst>
                  <a:lin ang="5400000" scaled="0"/>
                </a:gradFill>
                <a:latin typeface="+mj-lt"/>
              </a:rPr>
              <a:t> party libraries used in your customizations</a:t>
            </a:r>
          </a:p>
          <a:p>
            <a:pPr marL="809271" lvl="1" indent="-342900">
              <a:lnSpc>
                <a:spcPct val="90000"/>
              </a:lnSpc>
              <a:spcBef>
                <a:spcPct val="20000"/>
              </a:spcBef>
              <a:buSzPct val="90000"/>
              <a:buFont typeface="Arial" pitchFamily="34" charset="0"/>
              <a:buChar char="•"/>
            </a:pPr>
            <a:r>
              <a:rPr lang="en-US" sz="2400" dirty="0">
                <a:gradFill>
                  <a:gsLst>
                    <a:gs pos="92515">
                      <a:srgbClr val="262626"/>
                    </a:gs>
                    <a:gs pos="75000">
                      <a:srgbClr val="262626"/>
                    </a:gs>
                  </a:gsLst>
                  <a:lin ang="5400000" scaled="0"/>
                </a:gradFill>
                <a:latin typeface="+mj-lt"/>
              </a:rPr>
              <a:t>You can also share your own packages in </a:t>
            </a:r>
            <a:r>
              <a:rPr lang="en-US" sz="2400" dirty="0" err="1">
                <a:gradFill>
                  <a:gsLst>
                    <a:gs pos="92515">
                      <a:srgbClr val="262626"/>
                    </a:gs>
                    <a:gs pos="75000">
                      <a:srgbClr val="262626"/>
                    </a:gs>
                  </a:gsLst>
                  <a:lin ang="5400000" scaled="0"/>
                </a:gradFill>
                <a:latin typeface="+mj-lt"/>
              </a:rPr>
              <a:t>npm</a:t>
            </a:r>
            <a:r>
              <a:rPr lang="en-US" sz="2400" dirty="0">
                <a:gradFill>
                  <a:gsLst>
                    <a:gs pos="92515">
                      <a:srgbClr val="262626"/>
                    </a:gs>
                    <a:gs pos="75000">
                      <a:srgbClr val="262626"/>
                    </a:gs>
                  </a:gsLst>
                  <a:lin ang="5400000" scaled="0"/>
                </a:gradFill>
                <a:latin typeface="+mj-lt"/>
              </a:rPr>
              <a:t> for the benefit of others</a:t>
            </a:r>
            <a:endParaRPr lang="fi-FI" sz="2400" dirty="0">
              <a:gradFill>
                <a:gsLst>
                  <a:gs pos="92515">
                    <a:srgbClr val="262626"/>
                  </a:gs>
                  <a:gs pos="75000">
                    <a:srgbClr val="262626"/>
                  </a:gs>
                </a:gsLst>
                <a:lin ang="5400000" scaled="0"/>
              </a:gradFill>
              <a:latin typeface="+mj-lt"/>
            </a:endParaRPr>
          </a:p>
        </p:txBody>
      </p:sp>
      <p:sp>
        <p:nvSpPr>
          <p:cNvPr id="3" name="Rectangle 2"/>
          <p:cNvSpPr/>
          <p:nvPr/>
        </p:nvSpPr>
        <p:spPr>
          <a:xfrm>
            <a:off x="9055639" y="2203811"/>
            <a:ext cx="2672270" cy="369332"/>
          </a:xfrm>
          <a:prstGeom prst="rect">
            <a:avLst/>
          </a:prstGeom>
        </p:spPr>
        <p:txBody>
          <a:bodyPr wrap="none">
            <a:spAutoFit/>
          </a:bodyPr>
          <a:lstStyle/>
          <a:p>
            <a:pPr algn="ctr"/>
            <a:r>
              <a:rPr lang="fi-FI"/>
              <a:t>https://www.npmjs.com/</a:t>
            </a:r>
          </a:p>
        </p:txBody>
      </p:sp>
      <p:sp>
        <p:nvSpPr>
          <p:cNvPr id="10" name="Freeform 111"/>
          <p:cNvSpPr>
            <a:spLocks noChangeAspect="1" noEditPoints="1"/>
          </p:cNvSpPr>
          <p:nvPr/>
        </p:nvSpPr>
        <p:spPr bwMode="auto">
          <a:xfrm>
            <a:off x="676463" y="1637462"/>
            <a:ext cx="411480" cy="411480"/>
          </a:xfrm>
          <a:custGeom>
            <a:avLst/>
            <a:gdLst>
              <a:gd name="T0" fmla="*/ 108 w 128"/>
              <a:gd name="T1" fmla="*/ 0 h 128"/>
              <a:gd name="T2" fmla="*/ 88 w 128"/>
              <a:gd name="T3" fmla="*/ 16 h 128"/>
              <a:gd name="T4" fmla="*/ 24 w 128"/>
              <a:gd name="T5" fmla="*/ 16 h 128"/>
              <a:gd name="T6" fmla="*/ 24 w 128"/>
              <a:gd name="T7" fmla="*/ 0 h 128"/>
              <a:gd name="T8" fmla="*/ 20 w 128"/>
              <a:gd name="T9" fmla="*/ 0 h 128"/>
              <a:gd name="T10" fmla="*/ 0 w 128"/>
              <a:gd name="T11" fmla="*/ 20 h 128"/>
              <a:gd name="T12" fmla="*/ 0 w 128"/>
              <a:gd name="T13" fmla="*/ 108 h 128"/>
              <a:gd name="T14" fmla="*/ 20 w 128"/>
              <a:gd name="T15" fmla="*/ 128 h 128"/>
              <a:gd name="T16" fmla="*/ 112 w 128"/>
              <a:gd name="T17" fmla="*/ 128 h 128"/>
              <a:gd name="T18" fmla="*/ 112 w 128"/>
              <a:gd name="T19" fmla="*/ 40 h 128"/>
              <a:gd name="T20" fmla="*/ 128 w 128"/>
              <a:gd name="T21" fmla="*/ 20 h 128"/>
              <a:gd name="T22" fmla="*/ 108 w 128"/>
              <a:gd name="T23" fmla="*/ 0 h 128"/>
              <a:gd name="T24" fmla="*/ 8 w 128"/>
              <a:gd name="T25" fmla="*/ 20 h 128"/>
              <a:gd name="T26" fmla="*/ 16 w 128"/>
              <a:gd name="T27" fmla="*/ 9 h 128"/>
              <a:gd name="T28" fmla="*/ 16 w 128"/>
              <a:gd name="T29" fmla="*/ 89 h 128"/>
              <a:gd name="T30" fmla="*/ 8 w 128"/>
              <a:gd name="T31" fmla="*/ 92 h 128"/>
              <a:gd name="T32" fmla="*/ 8 w 128"/>
              <a:gd name="T33" fmla="*/ 20 h 128"/>
              <a:gd name="T34" fmla="*/ 20 w 128"/>
              <a:gd name="T35" fmla="*/ 120 h 128"/>
              <a:gd name="T36" fmla="*/ 8 w 128"/>
              <a:gd name="T37" fmla="*/ 108 h 128"/>
              <a:gd name="T38" fmla="*/ 20 w 128"/>
              <a:gd name="T39" fmla="*/ 96 h 128"/>
              <a:gd name="T40" fmla="*/ 24 w 128"/>
              <a:gd name="T41" fmla="*/ 96 h 128"/>
              <a:gd name="T42" fmla="*/ 24 w 128"/>
              <a:gd name="T43" fmla="*/ 24 h 128"/>
              <a:gd name="T44" fmla="*/ 88 w 128"/>
              <a:gd name="T45" fmla="*/ 24 h 128"/>
              <a:gd name="T46" fmla="*/ 91 w 128"/>
              <a:gd name="T47" fmla="*/ 31 h 128"/>
              <a:gd name="T48" fmla="*/ 61 w 128"/>
              <a:gd name="T49" fmla="*/ 62 h 128"/>
              <a:gd name="T50" fmla="*/ 61 w 128"/>
              <a:gd name="T51" fmla="*/ 67 h 128"/>
              <a:gd name="T52" fmla="*/ 64 w 128"/>
              <a:gd name="T53" fmla="*/ 68 h 128"/>
              <a:gd name="T54" fmla="*/ 67 w 128"/>
              <a:gd name="T55" fmla="*/ 67 h 128"/>
              <a:gd name="T56" fmla="*/ 97 w 128"/>
              <a:gd name="T57" fmla="*/ 37 h 128"/>
              <a:gd name="T58" fmla="*/ 104 w 128"/>
              <a:gd name="T59" fmla="*/ 40 h 128"/>
              <a:gd name="T60" fmla="*/ 104 w 128"/>
              <a:gd name="T61" fmla="*/ 120 h 128"/>
              <a:gd name="T62" fmla="*/ 20 w 128"/>
              <a:gd name="T63" fmla="*/ 120 h 128"/>
              <a:gd name="T64" fmla="*/ 108 w 128"/>
              <a:gd name="T65" fmla="*/ 32 h 128"/>
              <a:gd name="T66" fmla="*/ 96 w 128"/>
              <a:gd name="T67" fmla="*/ 20 h 128"/>
              <a:gd name="T68" fmla="*/ 108 w 128"/>
              <a:gd name="T69" fmla="*/ 8 h 128"/>
              <a:gd name="T70" fmla="*/ 120 w 128"/>
              <a:gd name="T71" fmla="*/ 20 h 128"/>
              <a:gd name="T72" fmla="*/ 108 w 128"/>
              <a:gd name="T73"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08" y="0"/>
                </a:moveTo>
                <a:cubicBezTo>
                  <a:pt x="98" y="0"/>
                  <a:pt x="90" y="7"/>
                  <a:pt x="88" y="16"/>
                </a:cubicBezTo>
                <a:cubicBezTo>
                  <a:pt x="24" y="16"/>
                  <a:pt x="24" y="16"/>
                  <a:pt x="24" y="16"/>
                </a:cubicBezTo>
                <a:cubicBezTo>
                  <a:pt x="24" y="0"/>
                  <a:pt x="24" y="0"/>
                  <a:pt x="24" y="0"/>
                </a:cubicBezTo>
                <a:cubicBezTo>
                  <a:pt x="20" y="0"/>
                  <a:pt x="20" y="0"/>
                  <a:pt x="20" y="0"/>
                </a:cubicBezTo>
                <a:cubicBezTo>
                  <a:pt x="9" y="0"/>
                  <a:pt x="0" y="9"/>
                  <a:pt x="0" y="20"/>
                </a:cubicBezTo>
                <a:cubicBezTo>
                  <a:pt x="0" y="108"/>
                  <a:pt x="0" y="108"/>
                  <a:pt x="0" y="108"/>
                </a:cubicBezTo>
                <a:cubicBezTo>
                  <a:pt x="0" y="119"/>
                  <a:pt x="9" y="128"/>
                  <a:pt x="20" y="128"/>
                </a:cubicBezTo>
                <a:cubicBezTo>
                  <a:pt x="112" y="128"/>
                  <a:pt x="112" y="128"/>
                  <a:pt x="112" y="128"/>
                </a:cubicBezTo>
                <a:cubicBezTo>
                  <a:pt x="112" y="40"/>
                  <a:pt x="112" y="40"/>
                  <a:pt x="112" y="40"/>
                </a:cubicBezTo>
                <a:cubicBezTo>
                  <a:pt x="121" y="38"/>
                  <a:pt x="128" y="30"/>
                  <a:pt x="128" y="20"/>
                </a:cubicBezTo>
                <a:cubicBezTo>
                  <a:pt x="128" y="9"/>
                  <a:pt x="119" y="0"/>
                  <a:pt x="108" y="0"/>
                </a:cubicBezTo>
                <a:moveTo>
                  <a:pt x="8" y="20"/>
                </a:moveTo>
                <a:cubicBezTo>
                  <a:pt x="8" y="15"/>
                  <a:pt x="11" y="11"/>
                  <a:pt x="16" y="9"/>
                </a:cubicBezTo>
                <a:cubicBezTo>
                  <a:pt x="16" y="89"/>
                  <a:pt x="16" y="89"/>
                  <a:pt x="16" y="89"/>
                </a:cubicBezTo>
                <a:cubicBezTo>
                  <a:pt x="13" y="89"/>
                  <a:pt x="10" y="91"/>
                  <a:pt x="8" y="92"/>
                </a:cubicBezTo>
                <a:lnTo>
                  <a:pt x="8" y="20"/>
                </a:lnTo>
                <a:close/>
                <a:moveTo>
                  <a:pt x="20" y="120"/>
                </a:moveTo>
                <a:cubicBezTo>
                  <a:pt x="13" y="120"/>
                  <a:pt x="8" y="115"/>
                  <a:pt x="8" y="108"/>
                </a:cubicBezTo>
                <a:cubicBezTo>
                  <a:pt x="8" y="102"/>
                  <a:pt x="13" y="96"/>
                  <a:pt x="20" y="96"/>
                </a:cubicBezTo>
                <a:cubicBezTo>
                  <a:pt x="24" y="96"/>
                  <a:pt x="24" y="96"/>
                  <a:pt x="24" y="96"/>
                </a:cubicBezTo>
                <a:cubicBezTo>
                  <a:pt x="24" y="24"/>
                  <a:pt x="24" y="24"/>
                  <a:pt x="24" y="24"/>
                </a:cubicBezTo>
                <a:cubicBezTo>
                  <a:pt x="88" y="24"/>
                  <a:pt x="88" y="24"/>
                  <a:pt x="88" y="24"/>
                </a:cubicBezTo>
                <a:cubicBezTo>
                  <a:pt x="89" y="27"/>
                  <a:pt x="90" y="29"/>
                  <a:pt x="91" y="31"/>
                </a:cubicBezTo>
                <a:cubicBezTo>
                  <a:pt x="61" y="62"/>
                  <a:pt x="61" y="62"/>
                  <a:pt x="61" y="62"/>
                </a:cubicBezTo>
                <a:cubicBezTo>
                  <a:pt x="60" y="63"/>
                  <a:pt x="60" y="66"/>
                  <a:pt x="61" y="67"/>
                </a:cubicBezTo>
                <a:cubicBezTo>
                  <a:pt x="62" y="68"/>
                  <a:pt x="63" y="68"/>
                  <a:pt x="64" y="68"/>
                </a:cubicBezTo>
                <a:cubicBezTo>
                  <a:pt x="65" y="68"/>
                  <a:pt x="66" y="68"/>
                  <a:pt x="67" y="67"/>
                </a:cubicBezTo>
                <a:cubicBezTo>
                  <a:pt x="97" y="37"/>
                  <a:pt x="97" y="37"/>
                  <a:pt x="97" y="37"/>
                </a:cubicBezTo>
                <a:cubicBezTo>
                  <a:pt x="99" y="38"/>
                  <a:pt x="101" y="39"/>
                  <a:pt x="104" y="40"/>
                </a:cubicBezTo>
                <a:cubicBezTo>
                  <a:pt x="104" y="120"/>
                  <a:pt x="104" y="120"/>
                  <a:pt x="104" y="120"/>
                </a:cubicBezTo>
                <a:lnTo>
                  <a:pt x="20" y="120"/>
                </a:lnTo>
                <a:close/>
                <a:moveTo>
                  <a:pt x="108" y="32"/>
                </a:moveTo>
                <a:cubicBezTo>
                  <a:pt x="101" y="32"/>
                  <a:pt x="96" y="27"/>
                  <a:pt x="96" y="20"/>
                </a:cubicBezTo>
                <a:cubicBezTo>
                  <a:pt x="96" y="14"/>
                  <a:pt x="101" y="8"/>
                  <a:pt x="108" y="8"/>
                </a:cubicBezTo>
                <a:cubicBezTo>
                  <a:pt x="115" y="8"/>
                  <a:pt x="120" y="14"/>
                  <a:pt x="120" y="20"/>
                </a:cubicBezTo>
                <a:cubicBezTo>
                  <a:pt x="120" y="27"/>
                  <a:pt x="115" y="32"/>
                  <a:pt x="108" y="32"/>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Tree>
    <p:extLst>
      <p:ext uri="{BB962C8B-B14F-4D97-AF65-F5344CB8AC3E}">
        <p14:creationId xmlns:p14="http://schemas.microsoft.com/office/powerpoint/2010/main" val="3859854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Yeoman - Templates</a:t>
            </a:r>
            <a:endParaRPr lang="fi-FI"/>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1384" y="374072"/>
            <a:ext cx="2362633" cy="2046773"/>
          </a:xfrm>
          <a:prstGeom prst="rect">
            <a:avLst/>
          </a:prstGeom>
        </p:spPr>
      </p:pic>
      <p:sp>
        <p:nvSpPr>
          <p:cNvPr id="5" name="Rectangle 4"/>
          <p:cNvSpPr/>
          <p:nvPr/>
        </p:nvSpPr>
        <p:spPr bwMode="auto">
          <a:xfrm>
            <a:off x="1275008" y="1482595"/>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yo</a:t>
            </a:r>
            <a:r>
              <a:rPr lang="en-US" sz="2000" dirty="0">
                <a:gradFill>
                  <a:gsLst>
                    <a:gs pos="0">
                      <a:srgbClr val="FFFFFF"/>
                    </a:gs>
                    <a:gs pos="100000">
                      <a:srgbClr val="FFFFFF"/>
                    </a:gs>
                  </a:gsLst>
                  <a:lin ang="5400000" scaled="0"/>
                </a:gradFill>
                <a:latin typeface="Consolas" panose="020B0609020204030204" pitchFamily="49" charset="0"/>
              </a:rPr>
              <a:t> @Microsoft/</a:t>
            </a:r>
            <a:r>
              <a:rPr lang="en-US" sz="2000" dirty="0" err="1">
                <a:gradFill>
                  <a:gsLst>
                    <a:gs pos="0">
                      <a:srgbClr val="FFFFFF"/>
                    </a:gs>
                    <a:gs pos="100000">
                      <a:srgbClr val="FFFFFF"/>
                    </a:gs>
                  </a:gsLst>
                  <a:lin ang="5400000" scaled="0"/>
                </a:gradFill>
                <a:latin typeface="Consolas" panose="020B0609020204030204" pitchFamily="49" charset="0"/>
              </a:rPr>
              <a:t>sharepoint</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6" name="Rectangle 5"/>
          <p:cNvSpPr/>
          <p:nvPr/>
        </p:nvSpPr>
        <p:spPr bwMode="auto">
          <a:xfrm>
            <a:off x="476519" y="1482595"/>
            <a:ext cx="785611" cy="721217"/>
          </a:xfrm>
          <a:prstGeom prst="rect">
            <a:avLst/>
          </a:prstGeom>
          <a:ln>
            <a:solidFill>
              <a:schemeClr val="tx2"/>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sp>
        <p:nvSpPr>
          <p:cNvPr id="8" name="Text Placeholder 4"/>
          <p:cNvSpPr txBox="1">
            <a:spLocks/>
          </p:cNvSpPr>
          <p:nvPr/>
        </p:nvSpPr>
        <p:spPr>
          <a:xfrm>
            <a:off x="274638" y="2781838"/>
            <a:ext cx="11887200" cy="2523768"/>
          </a:xfrm>
          <a:prstGeom prst="rect">
            <a:avLst/>
          </a:prstGeom>
        </p:spPr>
        <p:txBody>
          <a:bodyPr vert="horz" lIns="91440" tIns="45720" rIns="182880" bIns="45720" rtlCol="0" anchor="t"/>
          <a:lstStyle>
            <a:defPPr>
              <a:defRPr lang="en-US"/>
            </a:defPPr>
            <a:lvl1pPr marL="0" algn="r" defTabSz="932742" rtl="0" eaLnBrk="1" latinLnBrk="0" hangingPunct="1">
              <a:defRPr sz="1200" kern="1200">
                <a:solidFill>
                  <a:schemeClr val="tx1">
                    <a:tint val="75000"/>
                  </a:schemeClr>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342900" indent="-342900" algn="l">
              <a:lnSpc>
                <a:spcPct val="90000"/>
              </a:lnSpc>
              <a:spcBef>
                <a:spcPct val="20000"/>
              </a:spcBef>
              <a:buSzPct val="90000"/>
              <a:buFont typeface="Arial" pitchFamily="34" charset="0"/>
              <a:buChar char="•"/>
            </a:pPr>
            <a:r>
              <a:rPr lang="en-US" sz="4000" dirty="0">
                <a:gradFill>
                  <a:gsLst>
                    <a:gs pos="92515">
                      <a:srgbClr val="262626"/>
                    </a:gs>
                    <a:gs pos="75000">
                      <a:srgbClr val="262626"/>
                    </a:gs>
                  </a:gsLst>
                  <a:lin ang="5400000" scaled="0"/>
                </a:gradFill>
                <a:latin typeface="+mj-lt"/>
              </a:rPr>
              <a:t>Scaffolding tool for development projects</a:t>
            </a:r>
          </a:p>
          <a:p>
            <a:pPr marL="342900" indent="-342900" algn="l">
              <a:lnSpc>
                <a:spcPct val="90000"/>
              </a:lnSpc>
              <a:spcBef>
                <a:spcPct val="20000"/>
              </a:spcBef>
              <a:buSzPct val="90000"/>
              <a:buFont typeface="Arial" pitchFamily="34" charset="0"/>
              <a:buChar char="•"/>
            </a:pPr>
            <a:r>
              <a:rPr lang="en-US" sz="4000" dirty="0">
                <a:gradFill>
                  <a:gsLst>
                    <a:gs pos="92515">
                      <a:srgbClr val="262626"/>
                    </a:gs>
                    <a:gs pos="75000">
                      <a:srgbClr val="262626"/>
                    </a:gs>
                  </a:gsLst>
                  <a:lin ang="5400000" scaled="0"/>
                </a:gradFill>
                <a:latin typeface="+mj-lt"/>
              </a:rPr>
              <a:t>Used to create SharePoint Framework templates on your development machine</a:t>
            </a:r>
            <a:endParaRPr lang="en-US" sz="4600" dirty="0">
              <a:gradFill>
                <a:gsLst>
                  <a:gs pos="92515">
                    <a:srgbClr val="262626"/>
                  </a:gs>
                  <a:gs pos="75000">
                    <a:srgbClr val="262626"/>
                  </a:gs>
                </a:gsLst>
                <a:lin ang="5400000" scaled="0"/>
              </a:gradFill>
              <a:latin typeface="+mj-lt"/>
            </a:endParaRPr>
          </a:p>
          <a:p>
            <a:pPr marL="342900" indent="-342900" algn="l">
              <a:lnSpc>
                <a:spcPct val="90000"/>
              </a:lnSpc>
              <a:spcBef>
                <a:spcPct val="20000"/>
              </a:spcBef>
              <a:buSzPct val="90000"/>
              <a:buFont typeface="Arial" pitchFamily="34" charset="0"/>
              <a:buChar char="•"/>
            </a:pPr>
            <a:r>
              <a:rPr lang="en-US" sz="4000" dirty="0">
                <a:gradFill>
                  <a:gsLst>
                    <a:gs pos="92515">
                      <a:srgbClr val="262626"/>
                    </a:gs>
                    <a:gs pos="75000">
                      <a:srgbClr val="262626"/>
                    </a:gs>
                  </a:gsLst>
                  <a:lin ang="5400000" scaled="0"/>
                </a:gradFill>
                <a:latin typeface="+mj-lt"/>
              </a:rPr>
              <a:t>Installed on your machine with </a:t>
            </a:r>
            <a:r>
              <a:rPr lang="en-US" sz="4000" dirty="0" err="1">
                <a:gradFill>
                  <a:gsLst>
                    <a:gs pos="92515">
                      <a:srgbClr val="262626"/>
                    </a:gs>
                    <a:gs pos="75000">
                      <a:srgbClr val="262626"/>
                    </a:gs>
                  </a:gsLst>
                  <a:lin ang="5400000" scaled="0"/>
                </a:gradFill>
                <a:latin typeface="+mj-lt"/>
              </a:rPr>
              <a:t>npm</a:t>
            </a:r>
            <a:endParaRPr lang="fi-FI" sz="4000" dirty="0">
              <a:gradFill>
                <a:gsLst>
                  <a:gs pos="92515">
                    <a:srgbClr val="262626"/>
                  </a:gs>
                  <a:gs pos="75000">
                    <a:srgbClr val="262626"/>
                  </a:gs>
                </a:gsLst>
                <a:lin ang="5400000" scaled="0"/>
              </a:gradFill>
              <a:latin typeface="+mj-lt"/>
            </a:endParaRPr>
          </a:p>
        </p:txBody>
      </p:sp>
      <p:sp>
        <p:nvSpPr>
          <p:cNvPr id="7" name="Rectangle 6"/>
          <p:cNvSpPr/>
          <p:nvPr/>
        </p:nvSpPr>
        <p:spPr>
          <a:xfrm>
            <a:off x="9573431" y="2382026"/>
            <a:ext cx="1889107" cy="369332"/>
          </a:xfrm>
          <a:prstGeom prst="rect">
            <a:avLst/>
          </a:prstGeom>
        </p:spPr>
        <p:txBody>
          <a:bodyPr wrap="none">
            <a:spAutoFit/>
          </a:bodyPr>
          <a:lstStyle/>
          <a:p>
            <a:pPr algn="ctr"/>
            <a:r>
              <a:rPr lang="fi-FI"/>
              <a:t>http://yeoman.io</a:t>
            </a:r>
          </a:p>
        </p:txBody>
      </p:sp>
      <p:sp>
        <p:nvSpPr>
          <p:cNvPr id="9" name="Freeform 28"/>
          <p:cNvSpPr>
            <a:spLocks noChangeAspect="1" noEditPoints="1"/>
          </p:cNvSpPr>
          <p:nvPr/>
        </p:nvSpPr>
        <p:spPr bwMode="auto">
          <a:xfrm>
            <a:off x="689142" y="1632859"/>
            <a:ext cx="360363" cy="420688"/>
          </a:xfrm>
          <a:custGeom>
            <a:avLst/>
            <a:gdLst>
              <a:gd name="T0" fmla="*/ 76 w 96"/>
              <a:gd name="T1" fmla="*/ 112 h 112"/>
              <a:gd name="T2" fmla="*/ 20 w 96"/>
              <a:gd name="T3" fmla="*/ 112 h 112"/>
              <a:gd name="T4" fmla="*/ 0 w 96"/>
              <a:gd name="T5" fmla="*/ 92 h 112"/>
              <a:gd name="T6" fmla="*/ 0 w 96"/>
              <a:gd name="T7" fmla="*/ 0 h 112"/>
              <a:gd name="T8" fmla="*/ 88 w 96"/>
              <a:gd name="T9" fmla="*/ 0 h 112"/>
              <a:gd name="T10" fmla="*/ 88 w 96"/>
              <a:gd name="T11" fmla="*/ 88 h 112"/>
              <a:gd name="T12" fmla="*/ 80 w 96"/>
              <a:gd name="T13" fmla="*/ 88 h 112"/>
              <a:gd name="T14" fmla="*/ 80 w 96"/>
              <a:gd name="T15" fmla="*/ 8 h 112"/>
              <a:gd name="T16" fmla="*/ 8 w 96"/>
              <a:gd name="T17" fmla="*/ 8 h 112"/>
              <a:gd name="T18" fmla="*/ 8 w 96"/>
              <a:gd name="T19" fmla="*/ 92 h 112"/>
              <a:gd name="T20" fmla="*/ 20 w 96"/>
              <a:gd name="T21" fmla="*/ 104 h 112"/>
              <a:gd name="T22" fmla="*/ 32 w 96"/>
              <a:gd name="T23" fmla="*/ 92 h 112"/>
              <a:gd name="T24" fmla="*/ 32 w 96"/>
              <a:gd name="T25" fmla="*/ 88 h 112"/>
              <a:gd name="T26" fmla="*/ 96 w 96"/>
              <a:gd name="T27" fmla="*/ 88 h 112"/>
              <a:gd name="T28" fmla="*/ 96 w 96"/>
              <a:gd name="T29" fmla="*/ 92 h 112"/>
              <a:gd name="T30" fmla="*/ 76 w 96"/>
              <a:gd name="T31" fmla="*/ 112 h 112"/>
              <a:gd name="T32" fmla="*/ 36 w 96"/>
              <a:gd name="T33" fmla="*/ 104 h 112"/>
              <a:gd name="T34" fmla="*/ 76 w 96"/>
              <a:gd name="T35" fmla="*/ 104 h 112"/>
              <a:gd name="T36" fmla="*/ 87 w 96"/>
              <a:gd name="T37" fmla="*/ 96 h 112"/>
              <a:gd name="T38" fmla="*/ 39 w 96"/>
              <a:gd name="T39" fmla="*/ 96 h 112"/>
              <a:gd name="T40" fmla="*/ 36 w 96"/>
              <a:gd name="T41" fmla="*/ 104 h 112"/>
              <a:gd name="T42" fmla="*/ 24 w 96"/>
              <a:gd name="T43" fmla="*/ 72 h 112"/>
              <a:gd name="T44" fmla="*/ 16 w 96"/>
              <a:gd name="T45" fmla="*/ 72 h 112"/>
              <a:gd name="T46" fmla="*/ 16 w 96"/>
              <a:gd name="T47" fmla="*/ 80 h 112"/>
              <a:gd name="T48" fmla="*/ 24 w 96"/>
              <a:gd name="T49" fmla="*/ 80 h 112"/>
              <a:gd name="T50" fmla="*/ 24 w 96"/>
              <a:gd name="T51" fmla="*/ 72 h 112"/>
              <a:gd name="T52" fmla="*/ 72 w 96"/>
              <a:gd name="T53" fmla="*/ 72 h 112"/>
              <a:gd name="T54" fmla="*/ 32 w 96"/>
              <a:gd name="T55" fmla="*/ 72 h 112"/>
              <a:gd name="T56" fmla="*/ 32 w 96"/>
              <a:gd name="T57" fmla="*/ 80 h 112"/>
              <a:gd name="T58" fmla="*/ 72 w 96"/>
              <a:gd name="T59" fmla="*/ 80 h 112"/>
              <a:gd name="T60" fmla="*/ 72 w 96"/>
              <a:gd name="T61" fmla="*/ 72 h 112"/>
              <a:gd name="T62" fmla="*/ 24 w 96"/>
              <a:gd name="T63" fmla="*/ 48 h 112"/>
              <a:gd name="T64" fmla="*/ 16 w 96"/>
              <a:gd name="T65" fmla="*/ 48 h 112"/>
              <a:gd name="T66" fmla="*/ 16 w 96"/>
              <a:gd name="T67" fmla="*/ 56 h 112"/>
              <a:gd name="T68" fmla="*/ 24 w 96"/>
              <a:gd name="T69" fmla="*/ 56 h 112"/>
              <a:gd name="T70" fmla="*/ 24 w 96"/>
              <a:gd name="T71" fmla="*/ 48 h 112"/>
              <a:gd name="T72" fmla="*/ 72 w 96"/>
              <a:gd name="T73" fmla="*/ 48 h 112"/>
              <a:gd name="T74" fmla="*/ 32 w 96"/>
              <a:gd name="T75" fmla="*/ 48 h 112"/>
              <a:gd name="T76" fmla="*/ 32 w 96"/>
              <a:gd name="T77" fmla="*/ 56 h 112"/>
              <a:gd name="T78" fmla="*/ 72 w 96"/>
              <a:gd name="T79" fmla="*/ 56 h 112"/>
              <a:gd name="T80" fmla="*/ 72 w 96"/>
              <a:gd name="T81" fmla="*/ 48 h 112"/>
              <a:gd name="T82" fmla="*/ 24 w 96"/>
              <a:gd name="T83" fmla="*/ 24 h 112"/>
              <a:gd name="T84" fmla="*/ 16 w 96"/>
              <a:gd name="T85" fmla="*/ 24 h 112"/>
              <a:gd name="T86" fmla="*/ 16 w 96"/>
              <a:gd name="T87" fmla="*/ 32 h 112"/>
              <a:gd name="T88" fmla="*/ 24 w 96"/>
              <a:gd name="T89" fmla="*/ 32 h 112"/>
              <a:gd name="T90" fmla="*/ 24 w 96"/>
              <a:gd name="T91" fmla="*/ 24 h 112"/>
              <a:gd name="T92" fmla="*/ 72 w 96"/>
              <a:gd name="T93" fmla="*/ 24 h 112"/>
              <a:gd name="T94" fmla="*/ 32 w 96"/>
              <a:gd name="T95" fmla="*/ 24 h 112"/>
              <a:gd name="T96" fmla="*/ 32 w 96"/>
              <a:gd name="T97" fmla="*/ 32 h 112"/>
              <a:gd name="T98" fmla="*/ 72 w 96"/>
              <a:gd name="T99" fmla="*/ 32 h 112"/>
              <a:gd name="T100" fmla="*/ 72 w 96"/>
              <a:gd name="T101" fmla="*/ 2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12">
                <a:moveTo>
                  <a:pt x="76" y="112"/>
                </a:moveTo>
                <a:cubicBezTo>
                  <a:pt x="20" y="112"/>
                  <a:pt x="20" y="112"/>
                  <a:pt x="20" y="112"/>
                </a:cubicBezTo>
                <a:cubicBezTo>
                  <a:pt x="9" y="112"/>
                  <a:pt x="0" y="103"/>
                  <a:pt x="0" y="92"/>
                </a:cubicBezTo>
                <a:cubicBezTo>
                  <a:pt x="0" y="0"/>
                  <a:pt x="0" y="0"/>
                  <a:pt x="0" y="0"/>
                </a:cubicBezTo>
                <a:cubicBezTo>
                  <a:pt x="88" y="0"/>
                  <a:pt x="88" y="0"/>
                  <a:pt x="88" y="0"/>
                </a:cubicBezTo>
                <a:cubicBezTo>
                  <a:pt x="88" y="88"/>
                  <a:pt x="88" y="88"/>
                  <a:pt x="88" y="88"/>
                </a:cubicBezTo>
                <a:cubicBezTo>
                  <a:pt x="80" y="88"/>
                  <a:pt x="80" y="88"/>
                  <a:pt x="80" y="88"/>
                </a:cubicBezTo>
                <a:cubicBezTo>
                  <a:pt x="80" y="8"/>
                  <a:pt x="80" y="8"/>
                  <a:pt x="80" y="8"/>
                </a:cubicBezTo>
                <a:cubicBezTo>
                  <a:pt x="8" y="8"/>
                  <a:pt x="8" y="8"/>
                  <a:pt x="8" y="8"/>
                </a:cubicBezTo>
                <a:cubicBezTo>
                  <a:pt x="8" y="92"/>
                  <a:pt x="8" y="92"/>
                  <a:pt x="8" y="92"/>
                </a:cubicBezTo>
                <a:cubicBezTo>
                  <a:pt x="8" y="99"/>
                  <a:pt x="13" y="104"/>
                  <a:pt x="20" y="104"/>
                </a:cubicBezTo>
                <a:cubicBezTo>
                  <a:pt x="26" y="104"/>
                  <a:pt x="32" y="99"/>
                  <a:pt x="32" y="92"/>
                </a:cubicBezTo>
                <a:cubicBezTo>
                  <a:pt x="32" y="88"/>
                  <a:pt x="32" y="88"/>
                  <a:pt x="32" y="88"/>
                </a:cubicBezTo>
                <a:cubicBezTo>
                  <a:pt x="96" y="88"/>
                  <a:pt x="96" y="88"/>
                  <a:pt x="96" y="88"/>
                </a:cubicBezTo>
                <a:cubicBezTo>
                  <a:pt x="96" y="92"/>
                  <a:pt x="96" y="92"/>
                  <a:pt x="96" y="92"/>
                </a:cubicBezTo>
                <a:cubicBezTo>
                  <a:pt x="96" y="103"/>
                  <a:pt x="87" y="112"/>
                  <a:pt x="76" y="112"/>
                </a:cubicBezTo>
                <a:close/>
                <a:moveTo>
                  <a:pt x="36" y="104"/>
                </a:moveTo>
                <a:cubicBezTo>
                  <a:pt x="76" y="104"/>
                  <a:pt x="76" y="104"/>
                  <a:pt x="76" y="104"/>
                </a:cubicBezTo>
                <a:cubicBezTo>
                  <a:pt x="81" y="104"/>
                  <a:pt x="85" y="101"/>
                  <a:pt x="87" y="96"/>
                </a:cubicBezTo>
                <a:cubicBezTo>
                  <a:pt x="39" y="96"/>
                  <a:pt x="39" y="96"/>
                  <a:pt x="39" y="96"/>
                </a:cubicBezTo>
                <a:cubicBezTo>
                  <a:pt x="39" y="99"/>
                  <a:pt x="37" y="102"/>
                  <a:pt x="36" y="104"/>
                </a:cubicBezTo>
                <a:close/>
                <a:moveTo>
                  <a:pt x="24" y="72"/>
                </a:moveTo>
                <a:cubicBezTo>
                  <a:pt x="16" y="72"/>
                  <a:pt x="16" y="72"/>
                  <a:pt x="16" y="72"/>
                </a:cubicBezTo>
                <a:cubicBezTo>
                  <a:pt x="16" y="80"/>
                  <a:pt x="16" y="80"/>
                  <a:pt x="16" y="80"/>
                </a:cubicBezTo>
                <a:cubicBezTo>
                  <a:pt x="24" y="80"/>
                  <a:pt x="24" y="80"/>
                  <a:pt x="24" y="80"/>
                </a:cubicBezTo>
                <a:lnTo>
                  <a:pt x="24" y="72"/>
                </a:lnTo>
                <a:close/>
                <a:moveTo>
                  <a:pt x="72" y="72"/>
                </a:moveTo>
                <a:cubicBezTo>
                  <a:pt x="32" y="72"/>
                  <a:pt x="32" y="72"/>
                  <a:pt x="32" y="72"/>
                </a:cubicBezTo>
                <a:cubicBezTo>
                  <a:pt x="32" y="80"/>
                  <a:pt x="32" y="80"/>
                  <a:pt x="32" y="80"/>
                </a:cubicBezTo>
                <a:cubicBezTo>
                  <a:pt x="72" y="80"/>
                  <a:pt x="72" y="80"/>
                  <a:pt x="72" y="80"/>
                </a:cubicBezTo>
                <a:lnTo>
                  <a:pt x="72" y="72"/>
                </a:lnTo>
                <a:close/>
                <a:moveTo>
                  <a:pt x="24" y="48"/>
                </a:moveTo>
                <a:cubicBezTo>
                  <a:pt x="16" y="48"/>
                  <a:pt x="16" y="48"/>
                  <a:pt x="16" y="48"/>
                </a:cubicBezTo>
                <a:cubicBezTo>
                  <a:pt x="16" y="56"/>
                  <a:pt x="16" y="56"/>
                  <a:pt x="16" y="56"/>
                </a:cubicBezTo>
                <a:cubicBezTo>
                  <a:pt x="24" y="56"/>
                  <a:pt x="24" y="56"/>
                  <a:pt x="24" y="56"/>
                </a:cubicBezTo>
                <a:lnTo>
                  <a:pt x="24" y="48"/>
                </a:lnTo>
                <a:close/>
                <a:moveTo>
                  <a:pt x="72" y="48"/>
                </a:moveTo>
                <a:cubicBezTo>
                  <a:pt x="32" y="48"/>
                  <a:pt x="32" y="48"/>
                  <a:pt x="32" y="48"/>
                </a:cubicBezTo>
                <a:cubicBezTo>
                  <a:pt x="32" y="56"/>
                  <a:pt x="32" y="56"/>
                  <a:pt x="32" y="56"/>
                </a:cubicBezTo>
                <a:cubicBezTo>
                  <a:pt x="72" y="56"/>
                  <a:pt x="72" y="56"/>
                  <a:pt x="72" y="56"/>
                </a:cubicBezTo>
                <a:lnTo>
                  <a:pt x="72" y="48"/>
                </a:lnTo>
                <a:close/>
                <a:moveTo>
                  <a:pt x="24" y="24"/>
                </a:moveTo>
                <a:cubicBezTo>
                  <a:pt x="16" y="24"/>
                  <a:pt x="16" y="24"/>
                  <a:pt x="16" y="24"/>
                </a:cubicBezTo>
                <a:cubicBezTo>
                  <a:pt x="16" y="32"/>
                  <a:pt x="16" y="32"/>
                  <a:pt x="16" y="32"/>
                </a:cubicBezTo>
                <a:cubicBezTo>
                  <a:pt x="24" y="32"/>
                  <a:pt x="24" y="32"/>
                  <a:pt x="24" y="32"/>
                </a:cubicBezTo>
                <a:lnTo>
                  <a:pt x="24" y="24"/>
                </a:lnTo>
                <a:close/>
                <a:moveTo>
                  <a:pt x="72" y="24"/>
                </a:moveTo>
                <a:cubicBezTo>
                  <a:pt x="32" y="24"/>
                  <a:pt x="32" y="24"/>
                  <a:pt x="32" y="24"/>
                </a:cubicBezTo>
                <a:cubicBezTo>
                  <a:pt x="32" y="32"/>
                  <a:pt x="32" y="32"/>
                  <a:pt x="32" y="32"/>
                </a:cubicBezTo>
                <a:cubicBezTo>
                  <a:pt x="72" y="32"/>
                  <a:pt x="72" y="32"/>
                  <a:pt x="72" y="32"/>
                </a:cubicBezTo>
                <a:lnTo>
                  <a:pt x="72" y="2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Tree>
    <p:extLst>
      <p:ext uri="{BB962C8B-B14F-4D97-AF65-F5344CB8AC3E}">
        <p14:creationId xmlns:p14="http://schemas.microsoft.com/office/powerpoint/2010/main" val="1138501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760" y="295273"/>
            <a:ext cx="11889564" cy="917575"/>
          </a:xfrm>
        </p:spPr>
        <p:txBody>
          <a:bodyPr/>
          <a:lstStyle/>
          <a:p>
            <a:r>
              <a:rPr lang="en-US"/>
              <a:t>gulp – Your task and build manager</a:t>
            </a:r>
            <a:endParaRPr lang="fi-FI"/>
          </a:p>
        </p:txBody>
      </p:sp>
      <p:pic>
        <p:nvPicPr>
          <p:cNvPr id="4" name="Picture 3"/>
          <p:cNvPicPr>
            <a:picLocks noChangeAspect="1"/>
          </p:cNvPicPr>
          <p:nvPr/>
        </p:nvPicPr>
        <p:blipFill>
          <a:blip r:embed="rId2"/>
          <a:stretch>
            <a:fillRect/>
          </a:stretch>
        </p:blipFill>
        <p:spPr>
          <a:xfrm>
            <a:off x="10381172" y="295273"/>
            <a:ext cx="816224" cy="1834311"/>
          </a:xfrm>
          <a:prstGeom prst="rect">
            <a:avLst/>
          </a:prstGeom>
        </p:spPr>
      </p:pic>
      <p:sp>
        <p:nvSpPr>
          <p:cNvPr id="8" name="Rectangle 7"/>
          <p:cNvSpPr/>
          <p:nvPr/>
        </p:nvSpPr>
        <p:spPr bwMode="auto">
          <a:xfrm>
            <a:off x="1275008" y="1482595"/>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a:gradFill>
                  <a:gsLst>
                    <a:gs pos="0">
                      <a:srgbClr val="FFFFFF"/>
                    </a:gs>
                    <a:gs pos="100000">
                      <a:srgbClr val="FFFFFF"/>
                    </a:gs>
                  </a:gsLst>
                  <a:lin ang="5400000" scaled="0"/>
                </a:gradFill>
                <a:latin typeface="Consolas" panose="020B0609020204030204" pitchFamily="49" charset="0"/>
              </a:rPr>
              <a:t>&gt; gulp serve</a:t>
            </a:r>
          </a:p>
        </p:txBody>
      </p:sp>
      <p:sp>
        <p:nvSpPr>
          <p:cNvPr id="9" name="Rectangle 8"/>
          <p:cNvSpPr/>
          <p:nvPr/>
        </p:nvSpPr>
        <p:spPr bwMode="auto">
          <a:xfrm>
            <a:off x="476519" y="1482595"/>
            <a:ext cx="785611" cy="721217"/>
          </a:xfrm>
          <a:prstGeom prst="rect">
            <a:avLst/>
          </a:prstGeom>
          <a:ln>
            <a:solidFill>
              <a:schemeClr val="tx2"/>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sp>
        <p:nvSpPr>
          <p:cNvPr id="11" name="Text Placeholder 4"/>
          <p:cNvSpPr txBox="1">
            <a:spLocks/>
          </p:cNvSpPr>
          <p:nvPr/>
        </p:nvSpPr>
        <p:spPr>
          <a:xfrm>
            <a:off x="274638" y="2781838"/>
            <a:ext cx="11887200" cy="2523768"/>
          </a:xfrm>
          <a:prstGeom prst="rect">
            <a:avLst/>
          </a:prstGeom>
        </p:spPr>
        <p:txBody>
          <a:bodyPr vert="horz" lIns="91440" tIns="45720" rIns="182880" bIns="45720" rtlCol="0" anchor="t"/>
          <a:lstStyle>
            <a:defPPr>
              <a:defRPr lang="en-US"/>
            </a:defPPr>
            <a:lvl1pPr marL="0" algn="r" defTabSz="932742" rtl="0" eaLnBrk="1" latinLnBrk="0" hangingPunct="1">
              <a:defRPr sz="1200" kern="1200">
                <a:solidFill>
                  <a:schemeClr val="tx1">
                    <a:tint val="75000"/>
                  </a:schemeClr>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342900" indent="-342900" algn="l">
              <a:lnSpc>
                <a:spcPct val="90000"/>
              </a:lnSpc>
              <a:spcBef>
                <a:spcPct val="20000"/>
              </a:spcBef>
              <a:buSzPct val="90000"/>
              <a:buFont typeface="Arial" pitchFamily="34" charset="0"/>
              <a:buChar char="•"/>
            </a:pPr>
            <a:r>
              <a:rPr lang="en-US" sz="4000" dirty="0">
                <a:gradFill>
                  <a:gsLst>
                    <a:gs pos="92515">
                      <a:srgbClr val="262626"/>
                    </a:gs>
                    <a:gs pos="75000">
                      <a:srgbClr val="262626"/>
                    </a:gs>
                  </a:gsLst>
                  <a:lin ang="5400000" scaled="0"/>
                </a:gradFill>
                <a:latin typeface="+mj-lt"/>
              </a:rPr>
              <a:t>Provides automation for your build tasks</a:t>
            </a:r>
          </a:p>
          <a:p>
            <a:pPr marL="809271" lvl="1" indent="-342900">
              <a:lnSpc>
                <a:spcPct val="90000"/>
              </a:lnSpc>
              <a:spcBef>
                <a:spcPct val="20000"/>
              </a:spcBef>
              <a:buSzPct val="90000"/>
              <a:buFont typeface="Arial" pitchFamily="34" charset="0"/>
              <a:buChar char="•"/>
            </a:pPr>
            <a:r>
              <a:rPr lang="en-US" sz="2800" dirty="0">
                <a:gradFill>
                  <a:gsLst>
                    <a:gs pos="92515">
                      <a:srgbClr val="262626"/>
                    </a:gs>
                    <a:gs pos="75000">
                      <a:srgbClr val="262626"/>
                    </a:gs>
                  </a:gsLst>
                  <a:lin ang="5400000" scaled="0"/>
                </a:gradFill>
                <a:latin typeface="+mj-lt"/>
              </a:rPr>
              <a:t>Platform-agnostic, simple solution, with strong ecosystem</a:t>
            </a:r>
            <a:endParaRPr lang="fi-FI" sz="2800" dirty="0">
              <a:gradFill>
                <a:gsLst>
                  <a:gs pos="92515">
                    <a:srgbClr val="262626"/>
                  </a:gs>
                  <a:gs pos="75000">
                    <a:srgbClr val="262626"/>
                  </a:gs>
                </a:gsLst>
                <a:lin ang="5400000" scaled="0"/>
              </a:gradFill>
              <a:latin typeface="+mj-lt"/>
            </a:endParaRPr>
          </a:p>
          <a:p>
            <a:pPr marL="342900" indent="-342900" algn="l">
              <a:lnSpc>
                <a:spcPct val="90000"/>
              </a:lnSpc>
              <a:spcBef>
                <a:spcPct val="20000"/>
              </a:spcBef>
              <a:buSzPct val="90000"/>
              <a:buFont typeface="Arial" pitchFamily="34" charset="0"/>
              <a:buChar char="•"/>
            </a:pPr>
            <a:r>
              <a:rPr lang="en-US" sz="4000" dirty="0">
                <a:gradFill>
                  <a:gsLst>
                    <a:gs pos="92515">
                      <a:srgbClr val="262626"/>
                    </a:gs>
                    <a:gs pos="75000">
                      <a:srgbClr val="262626"/>
                    </a:gs>
                  </a:gsLst>
                  <a:lin ang="5400000" scaled="0"/>
                </a:gradFill>
                <a:latin typeface="+mj-lt"/>
              </a:rPr>
              <a:t>Task manager similar in ways as MS Build is in Visual Studio projects</a:t>
            </a:r>
          </a:p>
        </p:txBody>
      </p:sp>
      <p:sp>
        <p:nvSpPr>
          <p:cNvPr id="3" name="Rectangle 2"/>
          <p:cNvSpPr/>
          <p:nvPr/>
        </p:nvSpPr>
        <p:spPr>
          <a:xfrm>
            <a:off x="9774422" y="2123493"/>
            <a:ext cx="2029723" cy="369332"/>
          </a:xfrm>
          <a:prstGeom prst="rect">
            <a:avLst/>
          </a:prstGeom>
        </p:spPr>
        <p:txBody>
          <a:bodyPr wrap="none">
            <a:spAutoFit/>
          </a:bodyPr>
          <a:lstStyle/>
          <a:p>
            <a:pPr algn="ctr"/>
            <a:r>
              <a:rPr lang="fi-FI"/>
              <a:t>http://gulpjs.com/</a:t>
            </a:r>
          </a:p>
        </p:txBody>
      </p:sp>
      <p:sp>
        <p:nvSpPr>
          <p:cNvPr id="10" name="Freeform 97"/>
          <p:cNvSpPr>
            <a:spLocks noChangeAspect="1" noEditPoints="1"/>
          </p:cNvSpPr>
          <p:nvPr/>
        </p:nvSpPr>
        <p:spPr bwMode="auto">
          <a:xfrm>
            <a:off x="659774" y="1663021"/>
            <a:ext cx="419100" cy="360363"/>
          </a:xfrm>
          <a:custGeom>
            <a:avLst/>
            <a:gdLst>
              <a:gd name="T0" fmla="*/ 20 w 112"/>
              <a:gd name="T1" fmla="*/ 96 h 96"/>
              <a:gd name="T2" fmla="*/ 112 w 112"/>
              <a:gd name="T3" fmla="*/ 96 h 96"/>
              <a:gd name="T4" fmla="*/ 112 w 112"/>
              <a:gd name="T5" fmla="*/ 8 h 96"/>
              <a:gd name="T6" fmla="*/ 24 w 112"/>
              <a:gd name="T7" fmla="*/ 8 h 96"/>
              <a:gd name="T8" fmla="*/ 24 w 112"/>
              <a:gd name="T9" fmla="*/ 0 h 96"/>
              <a:gd name="T10" fmla="*/ 20 w 112"/>
              <a:gd name="T11" fmla="*/ 0 h 96"/>
              <a:gd name="T12" fmla="*/ 0 w 112"/>
              <a:gd name="T13" fmla="*/ 20 h 96"/>
              <a:gd name="T14" fmla="*/ 0 w 112"/>
              <a:gd name="T15" fmla="*/ 76 h 96"/>
              <a:gd name="T16" fmla="*/ 20 w 112"/>
              <a:gd name="T17" fmla="*/ 96 h 96"/>
              <a:gd name="T18" fmla="*/ 8 w 112"/>
              <a:gd name="T19" fmla="*/ 20 h 96"/>
              <a:gd name="T20" fmla="*/ 16 w 112"/>
              <a:gd name="T21" fmla="*/ 9 h 96"/>
              <a:gd name="T22" fmla="*/ 16 w 112"/>
              <a:gd name="T23" fmla="*/ 57 h 96"/>
              <a:gd name="T24" fmla="*/ 8 w 112"/>
              <a:gd name="T25" fmla="*/ 60 h 96"/>
              <a:gd name="T26" fmla="*/ 8 w 112"/>
              <a:gd name="T27" fmla="*/ 20 h 96"/>
              <a:gd name="T28" fmla="*/ 20 w 112"/>
              <a:gd name="T29" fmla="*/ 64 h 96"/>
              <a:gd name="T30" fmla="*/ 24 w 112"/>
              <a:gd name="T31" fmla="*/ 64 h 96"/>
              <a:gd name="T32" fmla="*/ 24 w 112"/>
              <a:gd name="T33" fmla="*/ 16 h 96"/>
              <a:gd name="T34" fmla="*/ 104 w 112"/>
              <a:gd name="T35" fmla="*/ 16 h 96"/>
              <a:gd name="T36" fmla="*/ 104 w 112"/>
              <a:gd name="T37" fmla="*/ 88 h 96"/>
              <a:gd name="T38" fmla="*/ 20 w 112"/>
              <a:gd name="T39" fmla="*/ 88 h 96"/>
              <a:gd name="T40" fmla="*/ 8 w 112"/>
              <a:gd name="T41" fmla="*/ 76 h 96"/>
              <a:gd name="T42" fmla="*/ 20 w 112"/>
              <a:gd name="T43" fmla="*/ 64 h 96"/>
              <a:gd name="T44" fmla="*/ 34 w 112"/>
              <a:gd name="T45" fmla="*/ 39 h 96"/>
              <a:gd name="T46" fmla="*/ 38 w 112"/>
              <a:gd name="T47" fmla="*/ 34 h 96"/>
              <a:gd name="T48" fmla="*/ 34 w 112"/>
              <a:gd name="T49" fmla="*/ 30 h 96"/>
              <a:gd name="T50" fmla="*/ 39 w 112"/>
              <a:gd name="T51" fmla="*/ 25 h 96"/>
              <a:gd name="T52" fmla="*/ 44 w 112"/>
              <a:gd name="T53" fmla="*/ 29 h 96"/>
              <a:gd name="T54" fmla="*/ 48 w 112"/>
              <a:gd name="T55" fmla="*/ 25 h 96"/>
              <a:gd name="T56" fmla="*/ 53 w 112"/>
              <a:gd name="T57" fmla="*/ 30 h 96"/>
              <a:gd name="T58" fmla="*/ 49 w 112"/>
              <a:gd name="T59" fmla="*/ 34 h 96"/>
              <a:gd name="T60" fmla="*/ 53 w 112"/>
              <a:gd name="T61" fmla="*/ 39 h 96"/>
              <a:gd name="T62" fmla="*/ 48 w 112"/>
              <a:gd name="T63" fmla="*/ 44 h 96"/>
              <a:gd name="T64" fmla="*/ 44 w 112"/>
              <a:gd name="T65" fmla="*/ 40 h 96"/>
              <a:gd name="T66" fmla="*/ 39 w 112"/>
              <a:gd name="T67" fmla="*/ 44 h 96"/>
              <a:gd name="T68" fmla="*/ 34 w 112"/>
              <a:gd name="T69" fmla="*/ 39 h 96"/>
              <a:gd name="T70" fmla="*/ 56 w 112"/>
              <a:gd name="T71" fmla="*/ 72 h 96"/>
              <a:gd name="T72" fmla="*/ 64 w 112"/>
              <a:gd name="T73" fmla="*/ 64 h 96"/>
              <a:gd name="T74" fmla="*/ 64 w 112"/>
              <a:gd name="T75" fmla="*/ 42 h 96"/>
              <a:gd name="T76" fmla="*/ 78 w 112"/>
              <a:gd name="T77" fmla="*/ 28 h 96"/>
              <a:gd name="T78" fmla="*/ 92 w 112"/>
              <a:gd name="T79" fmla="*/ 42 h 96"/>
              <a:gd name="T80" fmla="*/ 92 w 112"/>
              <a:gd name="T81" fmla="*/ 66 h 96"/>
              <a:gd name="T82" fmla="*/ 96 w 112"/>
              <a:gd name="T83" fmla="*/ 72 h 96"/>
              <a:gd name="T84" fmla="*/ 88 w 112"/>
              <a:gd name="T85" fmla="*/ 80 h 96"/>
              <a:gd name="T86" fmla="*/ 80 w 112"/>
              <a:gd name="T87" fmla="*/ 72 h 96"/>
              <a:gd name="T88" fmla="*/ 84 w 112"/>
              <a:gd name="T89" fmla="*/ 66 h 96"/>
              <a:gd name="T90" fmla="*/ 84 w 112"/>
              <a:gd name="T91" fmla="*/ 42 h 96"/>
              <a:gd name="T92" fmla="*/ 78 w 112"/>
              <a:gd name="T93" fmla="*/ 36 h 96"/>
              <a:gd name="T94" fmla="*/ 72 w 112"/>
              <a:gd name="T95" fmla="*/ 42 h 96"/>
              <a:gd name="T96" fmla="*/ 72 w 112"/>
              <a:gd name="T97" fmla="*/ 64 h 96"/>
              <a:gd name="T98" fmla="*/ 56 w 112"/>
              <a:gd name="T99" fmla="*/ 80 h 96"/>
              <a:gd name="T100" fmla="*/ 40 w 112"/>
              <a:gd name="T101" fmla="*/ 64 h 96"/>
              <a:gd name="T102" fmla="*/ 40 w 112"/>
              <a:gd name="T103" fmla="*/ 48 h 96"/>
              <a:gd name="T104" fmla="*/ 48 w 112"/>
              <a:gd name="T105" fmla="*/ 48 h 96"/>
              <a:gd name="T106" fmla="*/ 48 w 112"/>
              <a:gd name="T107" fmla="*/ 64 h 96"/>
              <a:gd name="T108" fmla="*/ 56 w 112"/>
              <a:gd name="T10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2" h="96">
                <a:moveTo>
                  <a:pt x="20" y="96"/>
                </a:moveTo>
                <a:cubicBezTo>
                  <a:pt x="112" y="96"/>
                  <a:pt x="112" y="96"/>
                  <a:pt x="112" y="96"/>
                </a:cubicBezTo>
                <a:cubicBezTo>
                  <a:pt x="112" y="8"/>
                  <a:pt x="112" y="8"/>
                  <a:pt x="112" y="8"/>
                </a:cubicBezTo>
                <a:cubicBezTo>
                  <a:pt x="24" y="8"/>
                  <a:pt x="24" y="8"/>
                  <a:pt x="24" y="8"/>
                </a:cubicBezTo>
                <a:cubicBezTo>
                  <a:pt x="24" y="0"/>
                  <a:pt x="24" y="0"/>
                  <a:pt x="24" y="0"/>
                </a:cubicBezTo>
                <a:cubicBezTo>
                  <a:pt x="20" y="0"/>
                  <a:pt x="20" y="0"/>
                  <a:pt x="20" y="0"/>
                </a:cubicBezTo>
                <a:cubicBezTo>
                  <a:pt x="9" y="0"/>
                  <a:pt x="0" y="9"/>
                  <a:pt x="0" y="20"/>
                </a:cubicBezTo>
                <a:cubicBezTo>
                  <a:pt x="0" y="76"/>
                  <a:pt x="0" y="76"/>
                  <a:pt x="0" y="76"/>
                </a:cubicBezTo>
                <a:cubicBezTo>
                  <a:pt x="0" y="87"/>
                  <a:pt x="9" y="96"/>
                  <a:pt x="20" y="96"/>
                </a:cubicBezTo>
                <a:close/>
                <a:moveTo>
                  <a:pt x="8" y="20"/>
                </a:moveTo>
                <a:cubicBezTo>
                  <a:pt x="8" y="15"/>
                  <a:pt x="11" y="11"/>
                  <a:pt x="16" y="9"/>
                </a:cubicBezTo>
                <a:cubicBezTo>
                  <a:pt x="16" y="57"/>
                  <a:pt x="16" y="57"/>
                  <a:pt x="16" y="57"/>
                </a:cubicBezTo>
                <a:cubicBezTo>
                  <a:pt x="13" y="57"/>
                  <a:pt x="10" y="59"/>
                  <a:pt x="8" y="60"/>
                </a:cubicBezTo>
                <a:lnTo>
                  <a:pt x="8" y="20"/>
                </a:lnTo>
                <a:close/>
                <a:moveTo>
                  <a:pt x="20" y="64"/>
                </a:moveTo>
                <a:cubicBezTo>
                  <a:pt x="24" y="64"/>
                  <a:pt x="24" y="64"/>
                  <a:pt x="24" y="64"/>
                </a:cubicBezTo>
                <a:cubicBezTo>
                  <a:pt x="24" y="16"/>
                  <a:pt x="24" y="16"/>
                  <a:pt x="24" y="16"/>
                </a:cubicBezTo>
                <a:cubicBezTo>
                  <a:pt x="104" y="16"/>
                  <a:pt x="104" y="16"/>
                  <a:pt x="104" y="16"/>
                </a:cubicBezTo>
                <a:cubicBezTo>
                  <a:pt x="104" y="88"/>
                  <a:pt x="104" y="88"/>
                  <a:pt x="104" y="88"/>
                </a:cubicBezTo>
                <a:cubicBezTo>
                  <a:pt x="20" y="88"/>
                  <a:pt x="20" y="88"/>
                  <a:pt x="20" y="88"/>
                </a:cubicBezTo>
                <a:cubicBezTo>
                  <a:pt x="13" y="88"/>
                  <a:pt x="8" y="83"/>
                  <a:pt x="8" y="76"/>
                </a:cubicBezTo>
                <a:cubicBezTo>
                  <a:pt x="8" y="70"/>
                  <a:pt x="13" y="64"/>
                  <a:pt x="20" y="64"/>
                </a:cubicBezTo>
                <a:close/>
                <a:moveTo>
                  <a:pt x="34" y="39"/>
                </a:moveTo>
                <a:cubicBezTo>
                  <a:pt x="38" y="34"/>
                  <a:pt x="38" y="34"/>
                  <a:pt x="38" y="34"/>
                </a:cubicBezTo>
                <a:cubicBezTo>
                  <a:pt x="34" y="30"/>
                  <a:pt x="34" y="30"/>
                  <a:pt x="34" y="30"/>
                </a:cubicBezTo>
                <a:cubicBezTo>
                  <a:pt x="39" y="25"/>
                  <a:pt x="39" y="25"/>
                  <a:pt x="39" y="25"/>
                </a:cubicBezTo>
                <a:cubicBezTo>
                  <a:pt x="44" y="29"/>
                  <a:pt x="44" y="29"/>
                  <a:pt x="44" y="29"/>
                </a:cubicBezTo>
                <a:cubicBezTo>
                  <a:pt x="48" y="25"/>
                  <a:pt x="48" y="25"/>
                  <a:pt x="48" y="25"/>
                </a:cubicBezTo>
                <a:cubicBezTo>
                  <a:pt x="53" y="30"/>
                  <a:pt x="53" y="30"/>
                  <a:pt x="53" y="30"/>
                </a:cubicBezTo>
                <a:cubicBezTo>
                  <a:pt x="49" y="34"/>
                  <a:pt x="49" y="34"/>
                  <a:pt x="49" y="34"/>
                </a:cubicBezTo>
                <a:cubicBezTo>
                  <a:pt x="53" y="39"/>
                  <a:pt x="53" y="39"/>
                  <a:pt x="53" y="39"/>
                </a:cubicBezTo>
                <a:cubicBezTo>
                  <a:pt x="48" y="44"/>
                  <a:pt x="48" y="44"/>
                  <a:pt x="48" y="44"/>
                </a:cubicBezTo>
                <a:cubicBezTo>
                  <a:pt x="44" y="40"/>
                  <a:pt x="44" y="40"/>
                  <a:pt x="44" y="40"/>
                </a:cubicBezTo>
                <a:cubicBezTo>
                  <a:pt x="39" y="44"/>
                  <a:pt x="39" y="44"/>
                  <a:pt x="39" y="44"/>
                </a:cubicBezTo>
                <a:lnTo>
                  <a:pt x="34" y="39"/>
                </a:lnTo>
                <a:close/>
                <a:moveTo>
                  <a:pt x="56" y="72"/>
                </a:moveTo>
                <a:cubicBezTo>
                  <a:pt x="60" y="72"/>
                  <a:pt x="64" y="69"/>
                  <a:pt x="64" y="64"/>
                </a:cubicBezTo>
                <a:cubicBezTo>
                  <a:pt x="64" y="42"/>
                  <a:pt x="64" y="42"/>
                  <a:pt x="64" y="42"/>
                </a:cubicBezTo>
                <a:cubicBezTo>
                  <a:pt x="64" y="35"/>
                  <a:pt x="70" y="28"/>
                  <a:pt x="78" y="28"/>
                </a:cubicBezTo>
                <a:cubicBezTo>
                  <a:pt x="85" y="28"/>
                  <a:pt x="92" y="35"/>
                  <a:pt x="92" y="42"/>
                </a:cubicBezTo>
                <a:cubicBezTo>
                  <a:pt x="92" y="66"/>
                  <a:pt x="92" y="66"/>
                  <a:pt x="92" y="66"/>
                </a:cubicBezTo>
                <a:cubicBezTo>
                  <a:pt x="94" y="67"/>
                  <a:pt x="96" y="69"/>
                  <a:pt x="96" y="72"/>
                </a:cubicBezTo>
                <a:cubicBezTo>
                  <a:pt x="96" y="77"/>
                  <a:pt x="92" y="80"/>
                  <a:pt x="88" y="80"/>
                </a:cubicBezTo>
                <a:cubicBezTo>
                  <a:pt x="83" y="80"/>
                  <a:pt x="80" y="77"/>
                  <a:pt x="80" y="72"/>
                </a:cubicBezTo>
                <a:cubicBezTo>
                  <a:pt x="80" y="69"/>
                  <a:pt x="81" y="67"/>
                  <a:pt x="84" y="66"/>
                </a:cubicBezTo>
                <a:cubicBezTo>
                  <a:pt x="84" y="42"/>
                  <a:pt x="84" y="42"/>
                  <a:pt x="84" y="42"/>
                </a:cubicBezTo>
                <a:cubicBezTo>
                  <a:pt x="84" y="39"/>
                  <a:pt x="81" y="36"/>
                  <a:pt x="78" y="36"/>
                </a:cubicBezTo>
                <a:cubicBezTo>
                  <a:pt x="74" y="36"/>
                  <a:pt x="72" y="39"/>
                  <a:pt x="72" y="42"/>
                </a:cubicBezTo>
                <a:cubicBezTo>
                  <a:pt x="72" y="64"/>
                  <a:pt x="72" y="64"/>
                  <a:pt x="72" y="64"/>
                </a:cubicBezTo>
                <a:cubicBezTo>
                  <a:pt x="72" y="73"/>
                  <a:pt x="64" y="80"/>
                  <a:pt x="56" y="80"/>
                </a:cubicBezTo>
                <a:cubicBezTo>
                  <a:pt x="47" y="80"/>
                  <a:pt x="40" y="73"/>
                  <a:pt x="40" y="64"/>
                </a:cubicBezTo>
                <a:cubicBezTo>
                  <a:pt x="40" y="48"/>
                  <a:pt x="40" y="48"/>
                  <a:pt x="40" y="48"/>
                </a:cubicBezTo>
                <a:cubicBezTo>
                  <a:pt x="48" y="48"/>
                  <a:pt x="48" y="48"/>
                  <a:pt x="48" y="48"/>
                </a:cubicBezTo>
                <a:cubicBezTo>
                  <a:pt x="48" y="64"/>
                  <a:pt x="48" y="64"/>
                  <a:pt x="48" y="64"/>
                </a:cubicBezTo>
                <a:cubicBezTo>
                  <a:pt x="48" y="69"/>
                  <a:pt x="51" y="72"/>
                  <a:pt x="56" y="7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Tree>
    <p:extLst>
      <p:ext uri="{BB962C8B-B14F-4D97-AF65-F5344CB8AC3E}">
        <p14:creationId xmlns:p14="http://schemas.microsoft.com/office/powerpoint/2010/main" val="281966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2781838"/>
            <a:ext cx="11887200" cy="3379387"/>
          </a:xfrm>
        </p:spPr>
        <p:txBody>
          <a:bodyPr/>
          <a:lstStyle/>
          <a:p>
            <a:r>
              <a:rPr lang="en-US" sz="3200" dirty="0" err="1"/>
              <a:t>TypeScript</a:t>
            </a:r>
            <a:r>
              <a:rPr lang="en-US" sz="3200" dirty="0"/>
              <a:t> is typed superset of JavaScript, which compiles to plain JavaScript</a:t>
            </a:r>
          </a:p>
          <a:p>
            <a:r>
              <a:rPr lang="en-US" sz="3200" dirty="0"/>
              <a:t>Development language for the base templates in SharePoint Framework</a:t>
            </a:r>
          </a:p>
          <a:p>
            <a:r>
              <a:rPr lang="en-US" sz="3200" dirty="0"/>
              <a:t>You can also integrate native JavaScript to SharePoint Framework customizations * </a:t>
            </a:r>
          </a:p>
          <a:p>
            <a:pPr marL="342900" lvl="1" indent="0">
              <a:buNone/>
            </a:pPr>
            <a:r>
              <a:rPr lang="en-US" sz="1800" dirty="0">
                <a:latin typeface="+mj-lt"/>
              </a:rPr>
              <a:t>* No need to rewrite everything</a:t>
            </a:r>
            <a:endParaRPr lang="fi-FI" sz="1800" dirty="0">
              <a:latin typeface="+mj-lt"/>
            </a:endParaRPr>
          </a:p>
        </p:txBody>
      </p:sp>
      <p:sp>
        <p:nvSpPr>
          <p:cNvPr id="2" name="Title 1"/>
          <p:cNvSpPr>
            <a:spLocks noGrp="1"/>
          </p:cNvSpPr>
          <p:nvPr>
            <p:ph type="title"/>
          </p:nvPr>
        </p:nvSpPr>
        <p:spPr/>
        <p:txBody>
          <a:bodyPr/>
          <a:lstStyle/>
          <a:p>
            <a:r>
              <a:rPr lang="en-US" err="1"/>
              <a:t>TypeScript</a:t>
            </a:r>
            <a:r>
              <a:rPr lang="en-US"/>
              <a:t> – Typed JavaScript</a:t>
            </a:r>
            <a:endParaRPr lang="fi-FI"/>
          </a:p>
        </p:txBody>
      </p:sp>
      <p:pic>
        <p:nvPicPr>
          <p:cNvPr id="4" name="Picture 3"/>
          <p:cNvPicPr>
            <a:picLocks noChangeAspect="1"/>
          </p:cNvPicPr>
          <p:nvPr/>
        </p:nvPicPr>
        <p:blipFill>
          <a:blip r:embed="rId2"/>
          <a:stretch>
            <a:fillRect/>
          </a:stretch>
        </p:blipFill>
        <p:spPr>
          <a:xfrm>
            <a:off x="9265074" y="792715"/>
            <a:ext cx="2280726" cy="840268"/>
          </a:xfrm>
          <a:prstGeom prst="rect">
            <a:avLst/>
          </a:prstGeom>
        </p:spPr>
      </p:pic>
      <p:sp>
        <p:nvSpPr>
          <p:cNvPr id="6" name="Rectangle 5"/>
          <p:cNvSpPr/>
          <p:nvPr/>
        </p:nvSpPr>
        <p:spPr bwMode="auto">
          <a:xfrm>
            <a:off x="1275008" y="1482595"/>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tsc</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7" name="Rectangle 6"/>
          <p:cNvSpPr/>
          <p:nvPr/>
        </p:nvSpPr>
        <p:spPr bwMode="auto">
          <a:xfrm>
            <a:off x="476519" y="1482595"/>
            <a:ext cx="785611" cy="721217"/>
          </a:xfrm>
          <a:prstGeom prst="rect">
            <a:avLst/>
          </a:prstGeom>
          <a:ln>
            <a:solidFill>
              <a:schemeClr val="tx2"/>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sp>
        <p:nvSpPr>
          <p:cNvPr id="3" name="Rectangle 2"/>
          <p:cNvSpPr/>
          <p:nvPr/>
        </p:nvSpPr>
        <p:spPr>
          <a:xfrm>
            <a:off x="8703721" y="1628011"/>
            <a:ext cx="3403432" cy="369332"/>
          </a:xfrm>
          <a:prstGeom prst="rect">
            <a:avLst/>
          </a:prstGeom>
        </p:spPr>
        <p:txBody>
          <a:bodyPr wrap="none">
            <a:spAutoFit/>
          </a:bodyPr>
          <a:lstStyle/>
          <a:p>
            <a:pPr algn="ctr"/>
            <a:r>
              <a:rPr lang="fi-FI"/>
              <a:t>https://www.typescriptlang.org/</a:t>
            </a:r>
          </a:p>
        </p:txBody>
      </p:sp>
      <p:sp>
        <p:nvSpPr>
          <p:cNvPr id="8" name="Freeform 91"/>
          <p:cNvSpPr>
            <a:spLocks noChangeAspect="1" noEditPoints="1"/>
          </p:cNvSpPr>
          <p:nvPr/>
        </p:nvSpPr>
        <p:spPr bwMode="auto">
          <a:xfrm>
            <a:off x="628818" y="1693184"/>
            <a:ext cx="481013" cy="300038"/>
          </a:xfrm>
          <a:custGeom>
            <a:avLst/>
            <a:gdLst>
              <a:gd name="T0" fmla="*/ 95 w 303"/>
              <a:gd name="T1" fmla="*/ 133 h 189"/>
              <a:gd name="T2" fmla="*/ 0 w 303"/>
              <a:gd name="T3" fmla="*/ 133 h 189"/>
              <a:gd name="T4" fmla="*/ 0 w 303"/>
              <a:gd name="T5" fmla="*/ 0 h 189"/>
              <a:gd name="T6" fmla="*/ 189 w 303"/>
              <a:gd name="T7" fmla="*/ 0 h 189"/>
              <a:gd name="T8" fmla="*/ 189 w 303"/>
              <a:gd name="T9" fmla="*/ 133 h 189"/>
              <a:gd name="T10" fmla="*/ 152 w 303"/>
              <a:gd name="T11" fmla="*/ 133 h 189"/>
              <a:gd name="T12" fmla="*/ 152 w 303"/>
              <a:gd name="T13" fmla="*/ 114 h 189"/>
              <a:gd name="T14" fmla="*/ 171 w 303"/>
              <a:gd name="T15" fmla="*/ 114 h 189"/>
              <a:gd name="T16" fmla="*/ 171 w 303"/>
              <a:gd name="T17" fmla="*/ 19 h 189"/>
              <a:gd name="T18" fmla="*/ 19 w 303"/>
              <a:gd name="T19" fmla="*/ 19 h 189"/>
              <a:gd name="T20" fmla="*/ 19 w 303"/>
              <a:gd name="T21" fmla="*/ 114 h 189"/>
              <a:gd name="T22" fmla="*/ 95 w 303"/>
              <a:gd name="T23" fmla="*/ 114 h 189"/>
              <a:gd name="T24" fmla="*/ 95 w 303"/>
              <a:gd name="T25" fmla="*/ 133 h 189"/>
              <a:gd name="T26" fmla="*/ 208 w 303"/>
              <a:gd name="T27" fmla="*/ 57 h 189"/>
              <a:gd name="T28" fmla="*/ 208 w 303"/>
              <a:gd name="T29" fmla="*/ 76 h 189"/>
              <a:gd name="T30" fmla="*/ 284 w 303"/>
              <a:gd name="T31" fmla="*/ 76 h 189"/>
              <a:gd name="T32" fmla="*/ 284 w 303"/>
              <a:gd name="T33" fmla="*/ 170 h 189"/>
              <a:gd name="T34" fmla="*/ 133 w 303"/>
              <a:gd name="T35" fmla="*/ 170 h 189"/>
              <a:gd name="T36" fmla="*/ 133 w 303"/>
              <a:gd name="T37" fmla="*/ 76 h 189"/>
              <a:gd name="T38" fmla="*/ 152 w 303"/>
              <a:gd name="T39" fmla="*/ 76 h 189"/>
              <a:gd name="T40" fmla="*/ 152 w 303"/>
              <a:gd name="T41" fmla="*/ 57 h 189"/>
              <a:gd name="T42" fmla="*/ 114 w 303"/>
              <a:gd name="T43" fmla="*/ 57 h 189"/>
              <a:gd name="T44" fmla="*/ 114 w 303"/>
              <a:gd name="T45" fmla="*/ 189 h 189"/>
              <a:gd name="T46" fmla="*/ 303 w 303"/>
              <a:gd name="T47" fmla="*/ 189 h 189"/>
              <a:gd name="T48" fmla="*/ 303 w 303"/>
              <a:gd name="T49" fmla="*/ 57 h 189"/>
              <a:gd name="T50" fmla="*/ 208 w 303"/>
              <a:gd name="T51" fmla="*/ 5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3" h="189">
                <a:moveTo>
                  <a:pt x="95" y="133"/>
                </a:moveTo>
                <a:lnTo>
                  <a:pt x="0" y="133"/>
                </a:lnTo>
                <a:lnTo>
                  <a:pt x="0" y="0"/>
                </a:lnTo>
                <a:lnTo>
                  <a:pt x="189" y="0"/>
                </a:lnTo>
                <a:lnTo>
                  <a:pt x="189" y="133"/>
                </a:lnTo>
                <a:lnTo>
                  <a:pt x="152" y="133"/>
                </a:lnTo>
                <a:lnTo>
                  <a:pt x="152" y="114"/>
                </a:lnTo>
                <a:lnTo>
                  <a:pt x="171" y="114"/>
                </a:lnTo>
                <a:lnTo>
                  <a:pt x="171" y="19"/>
                </a:lnTo>
                <a:lnTo>
                  <a:pt x="19" y="19"/>
                </a:lnTo>
                <a:lnTo>
                  <a:pt x="19" y="114"/>
                </a:lnTo>
                <a:lnTo>
                  <a:pt x="95" y="114"/>
                </a:lnTo>
                <a:lnTo>
                  <a:pt x="95" y="133"/>
                </a:lnTo>
                <a:close/>
                <a:moveTo>
                  <a:pt x="208" y="57"/>
                </a:moveTo>
                <a:lnTo>
                  <a:pt x="208" y="76"/>
                </a:lnTo>
                <a:lnTo>
                  <a:pt x="284" y="76"/>
                </a:lnTo>
                <a:lnTo>
                  <a:pt x="284" y="170"/>
                </a:lnTo>
                <a:lnTo>
                  <a:pt x="133" y="170"/>
                </a:lnTo>
                <a:lnTo>
                  <a:pt x="133" y="76"/>
                </a:lnTo>
                <a:lnTo>
                  <a:pt x="152" y="76"/>
                </a:lnTo>
                <a:lnTo>
                  <a:pt x="152" y="57"/>
                </a:lnTo>
                <a:lnTo>
                  <a:pt x="114" y="57"/>
                </a:lnTo>
                <a:lnTo>
                  <a:pt x="114" y="189"/>
                </a:lnTo>
                <a:lnTo>
                  <a:pt x="303" y="189"/>
                </a:lnTo>
                <a:lnTo>
                  <a:pt x="303" y="57"/>
                </a:lnTo>
                <a:lnTo>
                  <a:pt x="208" y="57"/>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Tree>
    <p:extLst>
      <p:ext uri="{BB962C8B-B14F-4D97-AF65-F5344CB8AC3E}">
        <p14:creationId xmlns:p14="http://schemas.microsoft.com/office/powerpoint/2010/main" val="2468037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a:t>Office UI Fabric</a:t>
            </a:r>
          </a:p>
        </p:txBody>
      </p:sp>
      <p:grpSp>
        <p:nvGrpSpPr>
          <p:cNvPr id="8" name="Group 7"/>
          <p:cNvGrpSpPr/>
          <p:nvPr/>
        </p:nvGrpSpPr>
        <p:grpSpPr>
          <a:xfrm>
            <a:off x="289039" y="2224277"/>
            <a:ext cx="5482380" cy="3586088"/>
            <a:chOff x="271722" y="2416520"/>
            <a:chExt cx="5376132" cy="3516590"/>
          </a:xfrm>
        </p:grpSpPr>
        <p:sp>
          <p:nvSpPr>
            <p:cNvPr id="10" name="Text Placeholder 1"/>
            <p:cNvSpPr txBox="1">
              <a:spLocks/>
            </p:cNvSpPr>
            <p:nvPr/>
          </p:nvSpPr>
          <p:spPr>
            <a:xfrm>
              <a:off x="271722" y="2416520"/>
              <a:ext cx="5376132" cy="3516590"/>
            </a:xfrm>
            <a:prstGeom prst="rect">
              <a:avLst/>
            </a:prstGeom>
          </p:spPr>
          <p:txBody>
            <a:bodyPr vert="horz" wrap="square" lIns="182776" tIns="93207" rIns="149133" bIns="93207"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defTabSz="931614">
                <a:spcBef>
                  <a:spcPts val="0"/>
                </a:spcBef>
                <a:buFont typeface="Arial" pitchFamily="34" charset="0"/>
                <a:buNone/>
                <a:defRPr/>
              </a:pPr>
              <a:r>
                <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rPr>
                <a:t>Front-end experiences for SharePoint</a:t>
              </a:r>
            </a:p>
            <a:p>
              <a:pPr marL="0" indent="0" defTabSz="931614">
                <a:spcBef>
                  <a:spcPts val="0"/>
                </a:spcBef>
                <a:buFont typeface="Arial" pitchFamily="34" charset="0"/>
                <a:buNone/>
                <a:defRPr/>
              </a:pPr>
              <a:endPar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endParaRPr>
            </a:p>
            <a:p>
              <a:pPr marL="0" indent="0" defTabSz="931614">
                <a:spcBef>
                  <a:spcPts val="0"/>
                </a:spcBef>
                <a:buFont typeface="Arial" pitchFamily="34" charset="0"/>
                <a:buNone/>
                <a:defRPr/>
              </a:pPr>
              <a:r>
                <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rPr>
                <a:t>Powers Microsoft’s own experiences</a:t>
              </a:r>
            </a:p>
            <a:p>
              <a:pPr marL="0" indent="0" defTabSz="931614">
                <a:spcBef>
                  <a:spcPts val="0"/>
                </a:spcBef>
                <a:buFont typeface="Arial" pitchFamily="34" charset="0"/>
                <a:buNone/>
                <a:defRPr/>
              </a:pPr>
              <a:endPar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endParaRPr>
            </a:p>
            <a:p>
              <a:pPr marL="0" indent="0" defTabSz="931614">
                <a:spcBef>
                  <a:spcPts val="0"/>
                </a:spcBef>
                <a:buFont typeface="Arial" pitchFamily="34" charset="0"/>
                <a:buNone/>
                <a:defRPr/>
              </a:pPr>
              <a:r>
                <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rPr>
                <a:t>Available out-of-the-box</a:t>
              </a:r>
            </a:p>
            <a:p>
              <a:pPr marL="0" indent="0" defTabSz="931614">
                <a:spcBef>
                  <a:spcPts val="0"/>
                </a:spcBef>
                <a:buFont typeface="Arial" pitchFamily="34" charset="0"/>
                <a:buNone/>
                <a:defRPr/>
              </a:pPr>
              <a:endPar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endParaRPr>
            </a:p>
            <a:p>
              <a:pPr marL="0" indent="0" defTabSz="931614">
                <a:spcBef>
                  <a:spcPts val="0"/>
                </a:spcBef>
                <a:buFont typeface="Arial" pitchFamily="34" charset="0"/>
                <a:buNone/>
                <a:defRPr/>
              </a:pPr>
              <a:r>
                <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rPr>
                <a:t>Design web parts seamlessly</a:t>
              </a:r>
            </a:p>
            <a:p>
              <a:pPr marL="0" indent="0" defTabSz="931614">
                <a:spcBef>
                  <a:spcPts val="0"/>
                </a:spcBef>
                <a:buFont typeface="Arial" pitchFamily="34" charset="0"/>
                <a:buNone/>
                <a:defRPr/>
              </a:pPr>
              <a:endPar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endParaRPr>
            </a:p>
            <a:p>
              <a:pPr marL="0" indent="0" defTabSz="931614">
                <a:lnSpc>
                  <a:spcPct val="100000"/>
                </a:lnSpc>
                <a:spcBef>
                  <a:spcPts val="0"/>
                </a:spcBef>
                <a:buFont typeface="Arial" pitchFamily="34" charset="0"/>
                <a:buNone/>
                <a:defRPr/>
              </a:pPr>
              <a:r>
                <a:rPr lang="en-US" sz="2400" dirty="0">
                  <a:gradFill>
                    <a:gsLst>
                      <a:gs pos="9623">
                        <a:srgbClr val="505050"/>
                      </a:gs>
                      <a:gs pos="29000">
                        <a:srgbClr val="505050"/>
                      </a:gs>
                    </a:gsLst>
                    <a:lin ang="5400000" scaled="1"/>
                  </a:gradFill>
                  <a:latin typeface="Segoe UI Semilight" panose="020B0402040204020203" pitchFamily="34" charset="0"/>
                  <a:cs typeface="Segoe UI Semilight" panose="020B0402040204020203" pitchFamily="34" charset="0"/>
                </a:rPr>
                <a:t>Office UI Fabric React includes a rich set of reusable controls</a:t>
              </a:r>
            </a:p>
          </p:txBody>
        </p:sp>
        <p:grpSp>
          <p:nvGrpSpPr>
            <p:cNvPr id="4" name="Group 3"/>
            <p:cNvGrpSpPr/>
            <p:nvPr/>
          </p:nvGrpSpPr>
          <p:grpSpPr>
            <a:xfrm>
              <a:off x="437924" y="3021931"/>
              <a:ext cx="5209930" cy="1909214"/>
              <a:chOff x="437924" y="3021931"/>
              <a:chExt cx="5209930" cy="1909214"/>
            </a:xfrm>
          </p:grpSpPr>
          <p:cxnSp>
            <p:nvCxnSpPr>
              <p:cNvPr id="11" name="Straight Connector 10"/>
              <p:cNvCxnSpPr/>
              <p:nvPr/>
            </p:nvCxnSpPr>
            <p:spPr>
              <a:xfrm>
                <a:off x="437924" y="3021931"/>
                <a:ext cx="520993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37924" y="4296607"/>
                <a:ext cx="520993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437924" y="3659269"/>
                <a:ext cx="520993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37924" y="4931145"/>
                <a:ext cx="520993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6599237" y="982662"/>
            <a:ext cx="5486400" cy="5410200"/>
            <a:chOff x="6599237" y="1212851"/>
            <a:chExt cx="5486400" cy="5410200"/>
          </a:xfrm>
        </p:grpSpPr>
        <p:grpSp>
          <p:nvGrpSpPr>
            <p:cNvPr id="7" name="Group 6"/>
            <p:cNvGrpSpPr/>
            <p:nvPr/>
          </p:nvGrpSpPr>
          <p:grpSpPr>
            <a:xfrm>
              <a:off x="6599237" y="1212851"/>
              <a:ext cx="2677507" cy="3981497"/>
              <a:chOff x="274637" y="2125662"/>
              <a:chExt cx="3657600" cy="5438913"/>
            </a:xfrm>
          </p:grpSpPr>
          <p:sp>
            <p:nvSpPr>
              <p:cNvPr id="17" name="Rectangle 16"/>
              <p:cNvSpPr>
                <a:spLocks noChangeAspect="1"/>
              </p:cNvSpPr>
              <p:nvPr/>
            </p:nvSpPr>
            <p:spPr bwMode="auto">
              <a:xfrm>
                <a:off x="274637" y="2125662"/>
                <a:ext cx="3657600" cy="3655277"/>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56" tIns="146304" rIns="186556"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000">
                    <a:solidFill>
                      <a:schemeClr val="bg1"/>
                    </a:solidFill>
                    <a:ea typeface="Segoe UI" pitchFamily="34" charset="0"/>
                    <a:cs typeface="Segoe UI" pitchFamily="34" charset="0"/>
                  </a:rPr>
                  <a:t>Fonts, icons</a:t>
                </a:r>
              </a:p>
            </p:txBody>
          </p:sp>
          <p:pic>
            <p:nvPicPr>
              <p:cNvPr id="20" name="Picture 19"/>
              <p:cNvPicPr>
                <a:picLocks noChangeAspect="1"/>
              </p:cNvPicPr>
              <p:nvPr/>
            </p:nvPicPr>
            <p:blipFill rotWithShape="1">
              <a:blip r:embed="rId3"/>
              <a:srcRect r="42951"/>
              <a:stretch/>
            </p:blipFill>
            <p:spPr>
              <a:xfrm>
                <a:off x="503237" y="2910669"/>
                <a:ext cx="1856548" cy="3914913"/>
              </a:xfrm>
              <a:prstGeom prst="rect">
                <a:avLst/>
              </a:prstGeom>
            </p:spPr>
          </p:pic>
          <p:pic>
            <p:nvPicPr>
              <p:cNvPr id="21" name="Picture 20"/>
              <p:cNvPicPr>
                <a:picLocks noChangeAspect="1"/>
              </p:cNvPicPr>
              <p:nvPr/>
            </p:nvPicPr>
            <p:blipFill rotWithShape="1">
              <a:blip r:embed="rId3"/>
              <a:srcRect l="54707"/>
              <a:stretch/>
            </p:blipFill>
            <p:spPr>
              <a:xfrm>
                <a:off x="2242537" y="3649662"/>
                <a:ext cx="1473958" cy="3914913"/>
              </a:xfrm>
              <a:prstGeom prst="rect">
                <a:avLst/>
              </a:prstGeom>
            </p:spPr>
          </p:pic>
        </p:grpSp>
        <p:grpSp>
          <p:nvGrpSpPr>
            <p:cNvPr id="6" name="Group 5"/>
            <p:cNvGrpSpPr/>
            <p:nvPr/>
          </p:nvGrpSpPr>
          <p:grpSpPr>
            <a:xfrm>
              <a:off x="9416757" y="1212851"/>
              <a:ext cx="2668880" cy="2675805"/>
              <a:chOff x="3932237" y="2125278"/>
              <a:chExt cx="3657600" cy="3657600"/>
            </a:xfrm>
          </p:grpSpPr>
          <p:sp>
            <p:nvSpPr>
              <p:cNvPr id="18" name="Rectangle 17"/>
              <p:cNvSpPr>
                <a:spLocks/>
              </p:cNvSpPr>
              <p:nvPr/>
            </p:nvSpPr>
            <p:spPr bwMode="auto">
              <a:xfrm>
                <a:off x="3932237" y="2125278"/>
                <a:ext cx="3657600" cy="36576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56" tIns="146304" rIns="186556"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000">
                    <a:solidFill>
                      <a:srgbClr val="292929"/>
                    </a:solidFill>
                    <a:ea typeface="Segoe UI" pitchFamily="34" charset="0"/>
                    <a:cs typeface="Segoe UI" pitchFamily="34" charset="0"/>
                  </a:rPr>
                  <a:t>Colors</a:t>
                </a:r>
              </a:p>
            </p:txBody>
          </p:sp>
          <p:pic>
            <p:nvPicPr>
              <p:cNvPr id="22" name="Picture 21"/>
              <p:cNvPicPr>
                <a:picLocks noChangeAspect="1"/>
              </p:cNvPicPr>
              <p:nvPr/>
            </p:nvPicPr>
            <p:blipFill>
              <a:blip r:embed="rId4"/>
              <a:stretch>
                <a:fillRect/>
              </a:stretch>
            </p:blipFill>
            <p:spPr>
              <a:xfrm>
                <a:off x="4451946" y="2910669"/>
                <a:ext cx="2618182" cy="2327988"/>
              </a:xfrm>
              <a:prstGeom prst="rect">
                <a:avLst/>
              </a:prstGeom>
            </p:spPr>
          </p:pic>
        </p:grpSp>
        <p:grpSp>
          <p:nvGrpSpPr>
            <p:cNvPr id="5" name="Group 4"/>
            <p:cNvGrpSpPr/>
            <p:nvPr/>
          </p:nvGrpSpPr>
          <p:grpSpPr>
            <a:xfrm>
              <a:off x="8096572" y="4026737"/>
              <a:ext cx="2597214" cy="2596314"/>
              <a:chOff x="7583795" y="2125278"/>
              <a:chExt cx="3658868" cy="3657600"/>
            </a:xfrm>
          </p:grpSpPr>
          <p:sp>
            <p:nvSpPr>
              <p:cNvPr id="19" name="Rectangle 18"/>
              <p:cNvSpPr>
                <a:spLocks noChangeAspect="1"/>
              </p:cNvSpPr>
              <p:nvPr/>
            </p:nvSpPr>
            <p:spPr bwMode="auto">
              <a:xfrm>
                <a:off x="7583795" y="2125278"/>
                <a:ext cx="3658868" cy="3657600"/>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56" tIns="146304" rIns="186556"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Components</a:t>
                </a:r>
              </a:p>
            </p:txBody>
          </p:sp>
          <p:pic>
            <p:nvPicPr>
              <p:cNvPr id="24" name="Picture 23"/>
              <p:cNvPicPr>
                <a:picLocks noChangeAspect="1"/>
              </p:cNvPicPr>
              <p:nvPr/>
            </p:nvPicPr>
            <p:blipFill>
              <a:blip r:embed="rId5"/>
              <a:stretch>
                <a:fillRect/>
              </a:stretch>
            </p:blipFill>
            <p:spPr>
              <a:xfrm>
                <a:off x="7933905" y="3270294"/>
                <a:ext cx="2964689" cy="1597831"/>
              </a:xfrm>
              <a:prstGeom prst="rect">
                <a:avLst/>
              </a:prstGeom>
            </p:spPr>
          </p:pic>
        </p:grpSp>
      </p:grpSp>
      <p:sp>
        <p:nvSpPr>
          <p:cNvPr id="25" name="Rectangle 24"/>
          <p:cNvSpPr/>
          <p:nvPr/>
        </p:nvSpPr>
        <p:spPr bwMode="auto">
          <a:xfrm>
            <a:off x="3089" y="6528992"/>
            <a:ext cx="12432948" cy="479676"/>
          </a:xfrm>
          <a:prstGeom prst="rect">
            <a:avLst/>
          </a:prstGeom>
          <a:solidFill>
            <a:srgbClr val="0078D7"/>
          </a:solidFill>
          <a:ln w="10795" cap="flat" cmpd="sng" algn="ctr">
            <a:noFill/>
            <a:prstDash val="solid"/>
            <a:headEnd type="none" w="med" len="med"/>
            <a:tailEnd type="none" w="med" len="med"/>
          </a:ln>
          <a:effectLst/>
        </p:spPr>
        <p:txBody>
          <a:bodyPr vert="horz" wrap="square" lIns="91440" tIns="45706" rIns="0" bIns="45706" numCol="1" rtlCol="0" anchor="ctr" anchorCtr="0" compatLnSpc="1">
            <a:prstTxWarp prst="textNoShape">
              <a:avLst/>
            </a:prstTxWarp>
          </a:bodyPr>
          <a:lstStyle/>
          <a:p>
            <a:pPr lvl="0" defTabSz="913751" fontAlgn="base">
              <a:spcBef>
                <a:spcPct val="0"/>
              </a:spcBef>
              <a:spcAft>
                <a:spcPct val="0"/>
              </a:spcAft>
              <a:defRPr/>
            </a:pPr>
            <a:r>
              <a:rPr lang="en-US" sz="1600" kern="0">
                <a:gradFill>
                  <a:gsLst>
                    <a:gs pos="0">
                      <a:srgbClr val="FFFFFF"/>
                    </a:gs>
                    <a:gs pos="100000">
                      <a:srgbClr val="FFFFFF"/>
                    </a:gs>
                  </a:gsLst>
                  <a:lin ang="5400000" scaled="0"/>
                </a:gradFill>
                <a:ea typeface="Segoe UI" pitchFamily="34" charset="0"/>
                <a:cs typeface="Segoe UI" pitchFamily="34" charset="0"/>
              </a:rPr>
              <a:t>http://dev.office.com/fabric</a:t>
            </a:r>
            <a:endParaRPr kumimoji="0" lang="en-US" sz="1600" b="0" i="0" u="none" strike="noStrike" kern="0" cap="none" spc="0" normalizeH="0" baseline="0" noProof="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Tree>
    <p:extLst>
      <p:ext uri="{BB962C8B-B14F-4D97-AF65-F5344CB8AC3E}">
        <p14:creationId xmlns:p14="http://schemas.microsoft.com/office/powerpoint/2010/main" val="1779104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par>
                                <p:cTn id="10" presetID="10"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2" presetClass="entr" presetSubtype="2" decel="10000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1+#ppt_w/2"/>
                                          </p:val>
                                        </p:tav>
                                        <p:tav tm="100000">
                                          <p:val>
                                            <p:strVal val="#ppt_x"/>
                                          </p:val>
                                        </p:tav>
                                      </p:tavLst>
                                    </p:anim>
                                    <p:anim calcmode="lin" valueType="num">
                                      <p:cBhvr additive="base">
                                        <p:cTn id="16" dur="1000" fill="hold"/>
                                        <p:tgtEl>
                                          <p:spTgt spid="13"/>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5" grpId="0" animBg="1"/>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8b796c41-22f8-4e5f-a4f6-26e92db7f69d"/>
    <ds:schemaRef ds:uri="http://purl.org/dc/dcmitype/"/>
    <ds:schemaRef ds:uri="http://purl.org/dc/terms/"/>
    <ds:schemaRef ds:uri="http://schemas.microsoft.com/office/2006/documentManagement/types"/>
    <ds:schemaRef ds:uri="http://www.w3.org/XML/1998/namespace"/>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544B053C-8E72-4957-9E3B-A07C149764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321</TotalTime>
  <Words>966</Words>
  <Application>Microsoft Office PowerPoint</Application>
  <PresentationFormat>Custom</PresentationFormat>
  <Paragraphs>183</Paragraphs>
  <Slides>18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Consolas</vt:lpstr>
      <vt:lpstr>Segoe UI</vt:lpstr>
      <vt:lpstr>Segoe UI Light</vt:lpstr>
      <vt:lpstr>Segoe UI Regular WestEuropean</vt:lpstr>
      <vt:lpstr>Segoe UI Semilight</vt:lpstr>
      <vt:lpstr>Wingdings</vt:lpstr>
      <vt:lpstr>5-30719_SharePoint_Team_Template_Light</vt:lpstr>
      <vt:lpstr>Getting started with SharePoint Framework</vt:lpstr>
      <vt:lpstr>Agenda</vt:lpstr>
      <vt:lpstr>Open source tooling</vt:lpstr>
      <vt:lpstr>Server side tool comparison</vt:lpstr>
      <vt:lpstr>npm – Node Package Manager</vt:lpstr>
      <vt:lpstr>Yeoman - Templates</vt:lpstr>
      <vt:lpstr>gulp – Your task and build manager</vt:lpstr>
      <vt:lpstr>TypeScript – Typed JavaScript</vt:lpstr>
      <vt:lpstr>Office UI Fabric</vt:lpstr>
      <vt:lpstr>DEMO</vt:lpstr>
      <vt:lpstr>Asyncronous Module Definition (AMD) Scripts</vt:lpstr>
      <vt:lpstr>Universal Module Definition (UMD) Scripts</vt:lpstr>
      <vt:lpstr>AMD &amp; UMD Examples</vt:lpstr>
      <vt:lpstr>AMD/UMD &amp; Non-AMD Usage In SPFx</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SharePoint Framework</dc:title>
  <cp:lastModifiedBy>Vesa Juvonen</cp:lastModifiedBy>
  <cp:revision>10</cp:revision>
  <dcterms:modified xsi:type="dcterms:W3CDTF">2017-05-18T13:50:25Z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